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481" r:id="rId3"/>
    <p:sldId id="622" r:id="rId4"/>
    <p:sldId id="303" r:id="rId5"/>
    <p:sldId id="6579" r:id="rId6"/>
    <p:sldId id="648" r:id="rId7"/>
    <p:sldId id="624" r:id="rId8"/>
    <p:sldId id="646" r:id="rId9"/>
    <p:sldId id="980" r:id="rId10"/>
    <p:sldId id="499" r:id="rId11"/>
    <p:sldId id="645" r:id="rId12"/>
    <p:sldId id="800" r:id="rId13"/>
    <p:sldId id="801" r:id="rId14"/>
    <p:sldId id="6578" r:id="rId15"/>
    <p:sldId id="6582" r:id="rId16"/>
    <p:sldId id="6577" r:id="rId17"/>
    <p:sldId id="518" r:id="rId18"/>
    <p:sldId id="6580" r:id="rId19"/>
    <p:sldId id="639" r:id="rId20"/>
    <p:sldId id="6581" r:id="rId21"/>
    <p:sldId id="643" r:id="rId22"/>
    <p:sldId id="6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6B1413-8F92-3FE2-5669-0DCA260BC355}" name="Cherine Safyan" initials="CS" userId="S::cherine.aly@unwomen.org::f7697a73-2ed3-455f-b0b1-51692f9b53d0" providerId="AD"/>
  <p188:author id="{4DA62716-BB1C-558B-0D18-7CD2F4DCD4A9}" name="Thea Restovin" initials="TR" userId="S::thea.restovin@unwomen.org::722ef955-fdec-4bf0-a29e-53b9be9e723b" providerId="AD"/>
  <p188:author id="{5907D618-24FF-041C-B833-F48E14601F04}" name="Sarra Sfaxi" initials="SS" userId="S::sarra.sfaxi@unwomen.org::7a7b382c-9ca2-446c-bb31-f63fa782f9cc" providerId="AD"/>
  <p188:author id="{D60DAC2F-8EBE-C10E-749F-C665D345023B}" name="Sophie Giscard D'estaing" initials="SD" userId="S::s.giscarddestaing@unwomen.org::04d1d9b1-d57d-4dfd-a136-fd0d949b2a62" providerId="AD"/>
  <p188:author id="{02760D50-2166-1530-FAA8-4B04DFABFA1B}" name="Katrin Fischer" initials="KF" userId="S::katrin.fischer@unwomen.org::73b49695-0fff-4407-bac7-427f21d083f4" providerId="AD"/>
  <p188:author id="{17609655-434C-E185-E71C-2940D6B5C7A1}" name="Zeina El Khatib" initials="ZK" userId="S::zeina.khatib@unwomen.org::c8464a77-3f88-432e-b791-93df6aa19d3d" providerId="AD"/>
  <p188:author id="{ADA0B55D-42BB-9D99-06A3-2B40308DE702}" name="Matthew  Rullo" initials="MR" userId="S::matthew.rullo@unwomen.org::3e04e88a-1a52-49ec-966a-c57e9ab6d757" providerId="AD"/>
  <p188:author id="{93B2E360-C5B4-058D-1DDB-4358439F7B60}" name="Ghita EL KHYARI" initials="GK" userId="S::ghita.khyari@unwomen.org::3f705f3e-c23f-483b-a8c0-efe4f3df1399" providerId="AD"/>
  <p188:author id="{96D0AFB2-F03B-18C9-99F7-A7938187A12D}" name="Erica Stillo" initials="ES" userId="S::erica.stillo@unwomen.org::919492f4-2124-46f7-b6ee-c25e36583cb6" providerId="AD"/>
  <p188:author id="{8623D6C8-573A-E1E4-DD39-3491AE96B8DC}" name="Katrin Fischer" initials="KF" userId="S::Katrin.Fischer@unwomen.org::73b49695-0fff-4407-bac7-427f21d083f4" providerId="AD"/>
  <p188:author id="{A1BD80CD-2E8C-E136-7515-081836E67D9B}" name="Erica Stillo" initials="ES" userId="Erica Stillo" providerId="None"/>
  <p188:author id="{90A788E1-D97B-BBCC-1C63-1BF2ED5622FE}" name="Venetia Paiz-Merino" initials="VP" userId="S::venetia.paiz-merino@unwomen.org::7c07ac1a-1a04-498d-bf3a-e7f54e6d89f7" providerId="AD"/>
  <p188:author id="{7F47FBE5-26F8-8DFB-1131-567753974ADC}" name="Claire Hawkins" initials="CH" userId="S::claire.hawkins@unwomen.org::80256db3-0040-42be-9424-6bc391bf37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BDD"/>
    <a:srgbClr val="002D41"/>
    <a:srgbClr val="B41E5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C1A8C6-DE82-46FB-9396-CC66085831E8}" v="7" dt="2025-01-07T15:33:4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ura Birkl" userId="28dc6cae-7c11-482f-a9e7-96a2b0c44de1" providerId="ADAL" clId="{3FC1A8C6-DE82-46FB-9396-CC66085831E8}"/>
    <pc:docChg chg="undo custSel modSld">
      <pc:chgData name="Noura Birkl" userId="28dc6cae-7c11-482f-a9e7-96a2b0c44de1" providerId="ADAL" clId="{3FC1A8C6-DE82-46FB-9396-CC66085831E8}" dt="2025-01-07T15:39:15.125" v="627"/>
      <pc:docMkLst>
        <pc:docMk/>
      </pc:docMkLst>
      <pc:sldChg chg="modSp mod">
        <pc:chgData name="Noura Birkl" userId="28dc6cae-7c11-482f-a9e7-96a2b0c44de1" providerId="ADAL" clId="{3FC1A8C6-DE82-46FB-9396-CC66085831E8}" dt="2025-01-07T15:13:45.657" v="87" actId="255"/>
        <pc:sldMkLst>
          <pc:docMk/>
          <pc:sldMk cId="320555913" sldId="303"/>
        </pc:sldMkLst>
        <pc:spChg chg="mod">
          <ac:chgData name="Noura Birkl" userId="28dc6cae-7c11-482f-a9e7-96a2b0c44de1" providerId="ADAL" clId="{3FC1A8C6-DE82-46FB-9396-CC66085831E8}" dt="2025-01-07T15:13:45.657" v="87" actId="255"/>
          <ac:spMkLst>
            <pc:docMk/>
            <pc:sldMk cId="320555913" sldId="303"/>
            <ac:spMk id="4" creationId="{7553A4BF-11E1-4595-AFA3-1ABE97540DF4}"/>
          </ac:spMkLst>
        </pc:spChg>
      </pc:sldChg>
      <pc:sldChg chg="modSp mod">
        <pc:chgData name="Noura Birkl" userId="28dc6cae-7c11-482f-a9e7-96a2b0c44de1" providerId="ADAL" clId="{3FC1A8C6-DE82-46FB-9396-CC66085831E8}" dt="2025-01-07T15:13:56.399" v="88" actId="20577"/>
        <pc:sldMkLst>
          <pc:docMk/>
          <pc:sldMk cId="4148600440" sldId="481"/>
        </pc:sldMkLst>
        <pc:spChg chg="mod">
          <ac:chgData name="Noura Birkl" userId="28dc6cae-7c11-482f-a9e7-96a2b0c44de1" providerId="ADAL" clId="{3FC1A8C6-DE82-46FB-9396-CC66085831E8}" dt="2025-01-07T15:13:56.399" v="88" actId="20577"/>
          <ac:spMkLst>
            <pc:docMk/>
            <pc:sldMk cId="4148600440" sldId="481"/>
            <ac:spMk id="2" creationId="{4A3A7D51-A72E-FF4F-8890-B72F2D64F714}"/>
          </ac:spMkLst>
        </pc:spChg>
        <pc:spChg chg="mod">
          <ac:chgData name="Noura Birkl" userId="28dc6cae-7c11-482f-a9e7-96a2b0c44de1" providerId="ADAL" clId="{3FC1A8C6-DE82-46FB-9396-CC66085831E8}" dt="2025-01-07T14:58:41.115" v="14" actId="20577"/>
          <ac:spMkLst>
            <pc:docMk/>
            <pc:sldMk cId="4148600440" sldId="481"/>
            <ac:spMk id="5" creationId="{CCEB5F84-699B-DE02-BB2A-9F732A2A1FBC}"/>
          </ac:spMkLst>
        </pc:spChg>
      </pc:sldChg>
      <pc:sldChg chg="modSp mod">
        <pc:chgData name="Noura Birkl" userId="28dc6cae-7c11-482f-a9e7-96a2b0c44de1" providerId="ADAL" clId="{3FC1A8C6-DE82-46FB-9396-CC66085831E8}" dt="2025-01-07T14:58:47.553" v="21" actId="20577"/>
        <pc:sldMkLst>
          <pc:docMk/>
          <pc:sldMk cId="2835714991" sldId="622"/>
        </pc:sldMkLst>
        <pc:spChg chg="mod">
          <ac:chgData name="Noura Birkl" userId="28dc6cae-7c11-482f-a9e7-96a2b0c44de1" providerId="ADAL" clId="{3FC1A8C6-DE82-46FB-9396-CC66085831E8}" dt="2025-01-07T14:58:47.553" v="21" actId="20577"/>
          <ac:spMkLst>
            <pc:docMk/>
            <pc:sldMk cId="2835714991" sldId="622"/>
            <ac:spMk id="9" creationId="{D4B6B656-67D4-72AF-C245-C846C357F781}"/>
          </ac:spMkLst>
        </pc:spChg>
      </pc:sldChg>
      <pc:sldChg chg="modSp mod">
        <pc:chgData name="Noura Birkl" userId="28dc6cae-7c11-482f-a9e7-96a2b0c44de1" providerId="ADAL" clId="{3FC1A8C6-DE82-46FB-9396-CC66085831E8}" dt="2025-01-07T15:39:15.125" v="627"/>
        <pc:sldMkLst>
          <pc:docMk/>
          <pc:sldMk cId="2234563135" sldId="645"/>
        </pc:sldMkLst>
        <pc:spChg chg="mod">
          <ac:chgData name="Noura Birkl" userId="28dc6cae-7c11-482f-a9e7-96a2b0c44de1" providerId="ADAL" clId="{3FC1A8C6-DE82-46FB-9396-CC66085831E8}" dt="2025-01-07T15:39:15.125" v="627"/>
          <ac:spMkLst>
            <pc:docMk/>
            <pc:sldMk cId="2234563135" sldId="645"/>
            <ac:spMk id="2" creationId="{4A3A7D51-A72E-FF4F-8890-B72F2D64F714}"/>
          </ac:spMkLst>
        </pc:spChg>
      </pc:sldChg>
      <pc:sldChg chg="addSp delSp modSp mod">
        <pc:chgData name="Noura Birkl" userId="28dc6cae-7c11-482f-a9e7-96a2b0c44de1" providerId="ADAL" clId="{3FC1A8C6-DE82-46FB-9396-CC66085831E8}" dt="2025-01-07T15:24:33.759" v="247" actId="120"/>
        <pc:sldMkLst>
          <pc:docMk/>
          <pc:sldMk cId="1762925943" sldId="800"/>
        </pc:sldMkLst>
        <pc:spChg chg="mod">
          <ac:chgData name="Noura Birkl" userId="28dc6cae-7c11-482f-a9e7-96a2b0c44de1" providerId="ADAL" clId="{3FC1A8C6-DE82-46FB-9396-CC66085831E8}" dt="2025-01-07T15:19:42.293" v="153" actId="20577"/>
          <ac:spMkLst>
            <pc:docMk/>
            <pc:sldMk cId="1762925943" sldId="800"/>
            <ac:spMk id="2" creationId="{00000000-0000-0000-0000-000000000000}"/>
          </ac:spMkLst>
        </pc:spChg>
        <pc:spChg chg="mod">
          <ac:chgData name="Noura Birkl" userId="28dc6cae-7c11-482f-a9e7-96a2b0c44de1" providerId="ADAL" clId="{3FC1A8C6-DE82-46FB-9396-CC66085831E8}" dt="2025-01-07T15:21:49.102" v="200" actId="20577"/>
          <ac:spMkLst>
            <pc:docMk/>
            <pc:sldMk cId="1762925943" sldId="800"/>
            <ac:spMk id="4" creationId="{540348AF-1C5F-A85D-30B4-D104215737B9}"/>
          </ac:spMkLst>
        </pc:spChg>
        <pc:spChg chg="mod">
          <ac:chgData name="Noura Birkl" userId="28dc6cae-7c11-482f-a9e7-96a2b0c44de1" providerId="ADAL" clId="{3FC1A8C6-DE82-46FB-9396-CC66085831E8}" dt="2025-01-07T15:22:24.291" v="209" actId="1076"/>
          <ac:spMkLst>
            <pc:docMk/>
            <pc:sldMk cId="1762925943" sldId="800"/>
            <ac:spMk id="6" creationId="{E9007C68-66DA-C170-A0FD-4C929FAD1FEA}"/>
          </ac:spMkLst>
        </pc:spChg>
        <pc:spChg chg="del">
          <ac:chgData name="Noura Birkl" userId="28dc6cae-7c11-482f-a9e7-96a2b0c44de1" providerId="ADAL" clId="{3FC1A8C6-DE82-46FB-9396-CC66085831E8}" dt="2025-01-07T15:22:31.214" v="213" actId="478"/>
          <ac:spMkLst>
            <pc:docMk/>
            <pc:sldMk cId="1762925943" sldId="800"/>
            <ac:spMk id="7" creationId="{1227214E-1E1D-1B57-F589-7A60EE38D979}"/>
          </ac:spMkLst>
        </pc:spChg>
        <pc:spChg chg="mod">
          <ac:chgData name="Noura Birkl" userId="28dc6cae-7c11-482f-a9e7-96a2b0c44de1" providerId="ADAL" clId="{3FC1A8C6-DE82-46FB-9396-CC66085831E8}" dt="2025-01-07T15:22:38.528" v="215" actId="1076"/>
          <ac:spMkLst>
            <pc:docMk/>
            <pc:sldMk cId="1762925943" sldId="800"/>
            <ac:spMk id="8" creationId="{212DF945-BF8A-7C51-2F50-8E030416CBAE}"/>
          </ac:spMkLst>
        </pc:spChg>
        <pc:spChg chg="mod">
          <ac:chgData name="Noura Birkl" userId="28dc6cae-7c11-482f-a9e7-96a2b0c44de1" providerId="ADAL" clId="{3FC1A8C6-DE82-46FB-9396-CC66085831E8}" dt="2025-01-07T15:21:07.352" v="195" actId="20577"/>
          <ac:spMkLst>
            <pc:docMk/>
            <pc:sldMk cId="1762925943" sldId="800"/>
            <ac:spMk id="11" creationId="{F26074B7-BFC5-BFD7-6400-CCA0C97FE707}"/>
          </ac:spMkLst>
        </pc:spChg>
        <pc:spChg chg="del">
          <ac:chgData name="Noura Birkl" userId="28dc6cae-7c11-482f-a9e7-96a2b0c44de1" providerId="ADAL" clId="{3FC1A8C6-DE82-46FB-9396-CC66085831E8}" dt="2025-01-07T15:22:08.577" v="205" actId="478"/>
          <ac:spMkLst>
            <pc:docMk/>
            <pc:sldMk cId="1762925943" sldId="800"/>
            <ac:spMk id="13" creationId="{93BFEF9E-E393-ED1E-0209-6B3DDEBCCD18}"/>
          </ac:spMkLst>
        </pc:spChg>
        <pc:spChg chg="add mod">
          <ac:chgData name="Noura Birkl" userId="28dc6cae-7c11-482f-a9e7-96a2b0c44de1" providerId="ADAL" clId="{3FC1A8C6-DE82-46FB-9396-CC66085831E8}" dt="2025-01-07T15:23:19.434" v="239" actId="20577"/>
          <ac:spMkLst>
            <pc:docMk/>
            <pc:sldMk cId="1762925943" sldId="800"/>
            <ac:spMk id="16" creationId="{2F40B991-82CA-A61A-1419-17CCF82069A8}"/>
          </ac:spMkLst>
        </pc:spChg>
        <pc:spChg chg="add mod">
          <ac:chgData name="Noura Birkl" userId="28dc6cae-7c11-482f-a9e7-96a2b0c44de1" providerId="ADAL" clId="{3FC1A8C6-DE82-46FB-9396-CC66085831E8}" dt="2025-01-07T15:24:33.759" v="247" actId="120"/>
          <ac:spMkLst>
            <pc:docMk/>
            <pc:sldMk cId="1762925943" sldId="800"/>
            <ac:spMk id="17" creationId="{F7830C18-403E-8384-481A-8F5E1784B65C}"/>
          </ac:spMkLst>
        </pc:spChg>
        <pc:grpChg chg="del">
          <ac:chgData name="Noura Birkl" userId="28dc6cae-7c11-482f-a9e7-96a2b0c44de1" providerId="ADAL" clId="{3FC1A8C6-DE82-46FB-9396-CC66085831E8}" dt="2025-01-07T15:22:31.214" v="213" actId="478"/>
          <ac:grpSpMkLst>
            <pc:docMk/>
            <pc:sldMk cId="1762925943" sldId="800"/>
            <ac:grpSpMk id="10" creationId="{EB2AD6C0-28AB-2887-7A03-A8B4C706EB8C}"/>
          </ac:grpSpMkLst>
        </pc:grpChg>
        <pc:grpChg chg="add del mod">
          <ac:chgData name="Noura Birkl" userId="28dc6cae-7c11-482f-a9e7-96a2b0c44de1" providerId="ADAL" clId="{3FC1A8C6-DE82-46FB-9396-CC66085831E8}" dt="2025-01-07T15:22:34.722" v="214" actId="1076"/>
          <ac:grpSpMkLst>
            <pc:docMk/>
            <pc:sldMk cId="1762925943" sldId="800"/>
            <ac:grpSpMk id="14" creationId="{38381914-866A-E721-63BB-1073536EF550}"/>
          </ac:grpSpMkLst>
        </pc:grpChg>
        <pc:grpChg chg="mod">
          <ac:chgData name="Noura Birkl" userId="28dc6cae-7c11-482f-a9e7-96a2b0c44de1" providerId="ADAL" clId="{3FC1A8C6-DE82-46FB-9396-CC66085831E8}" dt="2025-01-07T15:22:20.093" v="208" actId="14100"/>
          <ac:grpSpMkLst>
            <pc:docMk/>
            <pc:sldMk cId="1762925943" sldId="800"/>
            <ac:grpSpMk id="26" creationId="{A8E3C5EB-7BB6-9D17-3976-15D0873948E0}"/>
          </ac:grpSpMkLst>
        </pc:grpChg>
        <pc:picChg chg="del">
          <ac:chgData name="Noura Birkl" userId="28dc6cae-7c11-482f-a9e7-96a2b0c44de1" providerId="ADAL" clId="{3FC1A8C6-DE82-46FB-9396-CC66085831E8}" dt="2025-01-07T15:22:26.630" v="210" actId="478"/>
          <ac:picMkLst>
            <pc:docMk/>
            <pc:sldMk cId="1762925943" sldId="800"/>
            <ac:picMk id="5" creationId="{D23BC64C-14A9-A312-03B5-0A72899F82FD}"/>
          </ac:picMkLst>
        </pc:picChg>
        <pc:picChg chg="del">
          <ac:chgData name="Noura Birkl" userId="28dc6cae-7c11-482f-a9e7-96a2b0c44de1" providerId="ADAL" clId="{3FC1A8C6-DE82-46FB-9396-CC66085831E8}" dt="2025-01-07T15:22:10.981" v="206" actId="478"/>
          <ac:picMkLst>
            <pc:docMk/>
            <pc:sldMk cId="1762925943" sldId="800"/>
            <ac:picMk id="12" creationId="{CD097842-A354-FC1A-4803-54627B2842BD}"/>
          </ac:picMkLst>
        </pc:picChg>
      </pc:sldChg>
      <pc:sldChg chg="modSp mod">
        <pc:chgData name="Noura Birkl" userId="28dc6cae-7c11-482f-a9e7-96a2b0c44de1" providerId="ADAL" clId="{3FC1A8C6-DE82-46FB-9396-CC66085831E8}" dt="2025-01-07T15:26:23.586" v="283" actId="115"/>
        <pc:sldMkLst>
          <pc:docMk/>
          <pc:sldMk cId="451037611" sldId="801"/>
        </pc:sldMkLst>
        <pc:spChg chg="mod">
          <ac:chgData name="Noura Birkl" userId="28dc6cae-7c11-482f-a9e7-96a2b0c44de1" providerId="ADAL" clId="{3FC1A8C6-DE82-46FB-9396-CC66085831E8}" dt="2025-01-07T15:26:23.586" v="283" actId="115"/>
          <ac:spMkLst>
            <pc:docMk/>
            <pc:sldMk cId="451037611" sldId="801"/>
            <ac:spMk id="4" creationId="{81052F54-8798-679D-1249-1E9E63C77C8A}"/>
          </ac:spMkLst>
        </pc:spChg>
      </pc:sldChg>
      <pc:sldChg chg="modSp mod">
        <pc:chgData name="Noura Birkl" userId="28dc6cae-7c11-482f-a9e7-96a2b0c44de1" providerId="ADAL" clId="{3FC1A8C6-DE82-46FB-9396-CC66085831E8}" dt="2025-01-07T15:33:28.038" v="623" actId="20577"/>
        <pc:sldMkLst>
          <pc:docMk/>
          <pc:sldMk cId="4173199452" sldId="6577"/>
        </pc:sldMkLst>
        <pc:spChg chg="mod">
          <ac:chgData name="Noura Birkl" userId="28dc6cae-7c11-482f-a9e7-96a2b0c44de1" providerId="ADAL" clId="{3FC1A8C6-DE82-46FB-9396-CC66085831E8}" dt="2025-01-07T15:33:28.038" v="623" actId="20577"/>
          <ac:spMkLst>
            <pc:docMk/>
            <pc:sldMk cId="4173199452" sldId="6577"/>
            <ac:spMk id="4" creationId="{81052F54-8798-679D-1249-1E9E63C77C8A}"/>
          </ac:spMkLst>
        </pc:spChg>
        <pc:spChg chg="mod">
          <ac:chgData name="Noura Birkl" userId="28dc6cae-7c11-482f-a9e7-96a2b0c44de1" providerId="ADAL" clId="{3FC1A8C6-DE82-46FB-9396-CC66085831E8}" dt="2025-01-07T15:32:16.576" v="564" actId="20577"/>
          <ac:spMkLst>
            <pc:docMk/>
            <pc:sldMk cId="4173199452" sldId="6577"/>
            <ac:spMk id="5" creationId="{AE5BED0C-96D7-2B56-B332-913502F6775E}"/>
          </ac:spMkLst>
        </pc:spChg>
      </pc:sldChg>
      <pc:sldChg chg="modSp mod">
        <pc:chgData name="Noura Birkl" userId="28dc6cae-7c11-482f-a9e7-96a2b0c44de1" providerId="ADAL" clId="{3FC1A8C6-DE82-46FB-9396-CC66085831E8}" dt="2025-01-07T15:27:42.919" v="375"/>
        <pc:sldMkLst>
          <pc:docMk/>
          <pc:sldMk cId="3248924673" sldId="6578"/>
        </pc:sldMkLst>
        <pc:spChg chg="mod">
          <ac:chgData name="Noura Birkl" userId="28dc6cae-7c11-482f-a9e7-96a2b0c44de1" providerId="ADAL" clId="{3FC1A8C6-DE82-46FB-9396-CC66085831E8}" dt="2025-01-07T15:27:42.919" v="375"/>
          <ac:spMkLst>
            <pc:docMk/>
            <pc:sldMk cId="3248924673" sldId="6578"/>
            <ac:spMk id="5" creationId="{D530198C-95A2-562A-BB55-758E0EEFB07B}"/>
          </ac:spMkLst>
        </pc:spChg>
      </pc:sldChg>
      <pc:sldChg chg="modSp mod">
        <pc:chgData name="Noura Birkl" userId="28dc6cae-7c11-482f-a9e7-96a2b0c44de1" providerId="ADAL" clId="{3FC1A8C6-DE82-46FB-9396-CC66085831E8}" dt="2025-01-07T15:15:03.743" v="140" actId="20577"/>
        <pc:sldMkLst>
          <pc:docMk/>
          <pc:sldMk cId="149022780" sldId="6579"/>
        </pc:sldMkLst>
        <pc:spChg chg="mod">
          <ac:chgData name="Noura Birkl" userId="28dc6cae-7c11-482f-a9e7-96a2b0c44de1" providerId="ADAL" clId="{3FC1A8C6-DE82-46FB-9396-CC66085831E8}" dt="2025-01-07T15:15:03.743" v="140" actId="20577"/>
          <ac:spMkLst>
            <pc:docMk/>
            <pc:sldMk cId="149022780" sldId="6579"/>
            <ac:spMk id="4" creationId="{7553A4BF-11E1-4595-AFA3-1ABE97540DF4}"/>
          </ac:spMkLst>
        </pc:spChg>
      </pc:sldChg>
      <pc:sldChg chg="modSp mod">
        <pc:chgData name="Noura Birkl" userId="28dc6cae-7c11-482f-a9e7-96a2b0c44de1" providerId="ADAL" clId="{3FC1A8C6-DE82-46FB-9396-CC66085831E8}" dt="2025-01-07T15:30:23.885" v="484" actId="113"/>
        <pc:sldMkLst>
          <pc:docMk/>
          <pc:sldMk cId="3950925969" sldId="6582"/>
        </pc:sldMkLst>
        <pc:spChg chg="mod">
          <ac:chgData name="Noura Birkl" userId="28dc6cae-7c11-482f-a9e7-96a2b0c44de1" providerId="ADAL" clId="{3FC1A8C6-DE82-46FB-9396-CC66085831E8}" dt="2025-01-07T15:30:23.885" v="484" actId="113"/>
          <ac:spMkLst>
            <pc:docMk/>
            <pc:sldMk cId="3950925969" sldId="6582"/>
            <ac:spMk id="5" creationId="{D530198C-95A2-562A-BB55-758E0EEFB0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502D-4BA7-48BF-B2FA-47E0EC18288F}"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E6B66-C94F-483D-B681-9C8C36D69BC6}" type="slidenum">
              <a:rPr lang="en-US" smtClean="0"/>
              <a:t>‹#›</a:t>
            </a:fld>
            <a:endParaRPr lang="en-US"/>
          </a:p>
        </p:txBody>
      </p:sp>
    </p:spTree>
    <p:extLst>
      <p:ext uri="{BB962C8B-B14F-4D97-AF65-F5344CB8AC3E}">
        <p14:creationId xmlns:p14="http://schemas.microsoft.com/office/powerpoint/2010/main" val="211102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phfund.org/rrw-direct-support/"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oecd.org/dac/financing-sustainable-development/development-finance-standards/daclist.htm" TargetMode="External"/><Relationship Id="rId5" Type="http://schemas.openxmlformats.org/officeDocument/2006/relationships/hyperlink" Target="https://wphfund.org/wphf-rrw-ingo-partners/" TargetMode="External"/><Relationship Id="rId4" Type="http://schemas.openxmlformats.org/officeDocument/2006/relationships/hyperlink" Target="https://wphfund.org/rrw-short-term-grant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7D5BB7-4D62-C348-8CB4-215C650020E0}" type="slidenum">
              <a:rPr lang="en-FR" smtClean="0"/>
              <a:t>1</a:t>
            </a:fld>
            <a:endParaRPr lang="en-FR"/>
          </a:p>
        </p:txBody>
      </p:sp>
    </p:spTree>
    <p:extLst>
      <p:ext uri="{BB962C8B-B14F-4D97-AF65-F5344CB8AC3E}">
        <p14:creationId xmlns:p14="http://schemas.microsoft.com/office/powerpoint/2010/main" val="102574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12</a:t>
            </a:fld>
            <a:endParaRPr lang="fr-FR"/>
          </a:p>
        </p:txBody>
      </p:sp>
    </p:spTree>
    <p:extLst>
      <p:ext uri="{BB962C8B-B14F-4D97-AF65-F5344CB8AC3E}">
        <p14:creationId xmlns:p14="http://schemas.microsoft.com/office/powerpoint/2010/main" val="2387156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13</a:t>
            </a:fld>
            <a:endParaRPr lang="fr-FR"/>
          </a:p>
        </p:txBody>
      </p:sp>
    </p:spTree>
    <p:extLst>
      <p:ext uri="{BB962C8B-B14F-4D97-AF65-F5344CB8AC3E}">
        <p14:creationId xmlns:p14="http://schemas.microsoft.com/office/powerpoint/2010/main" val="362955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14</a:t>
            </a:fld>
            <a:endParaRPr lang="fr-FR"/>
          </a:p>
        </p:txBody>
      </p:sp>
    </p:spTree>
    <p:extLst>
      <p:ext uri="{BB962C8B-B14F-4D97-AF65-F5344CB8AC3E}">
        <p14:creationId xmlns:p14="http://schemas.microsoft.com/office/powerpoint/2010/main" val="114261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15</a:t>
            </a:fld>
            <a:endParaRPr lang="fr-FR"/>
          </a:p>
        </p:txBody>
      </p:sp>
    </p:spTree>
    <p:extLst>
      <p:ext uri="{BB962C8B-B14F-4D97-AF65-F5344CB8AC3E}">
        <p14:creationId xmlns:p14="http://schemas.microsoft.com/office/powerpoint/2010/main" val="96426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17</a:t>
            </a:fld>
            <a:endParaRPr lang="fr-FR"/>
          </a:p>
        </p:txBody>
      </p:sp>
    </p:spTree>
    <p:extLst>
      <p:ext uri="{BB962C8B-B14F-4D97-AF65-F5344CB8AC3E}">
        <p14:creationId xmlns:p14="http://schemas.microsoft.com/office/powerpoint/2010/main" val="294583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2</a:t>
            </a:fld>
            <a:endParaRPr lang="fr-FR"/>
          </a:p>
        </p:txBody>
      </p:sp>
    </p:spTree>
    <p:extLst>
      <p:ext uri="{BB962C8B-B14F-4D97-AF65-F5344CB8AC3E}">
        <p14:creationId xmlns:p14="http://schemas.microsoft.com/office/powerpoint/2010/main" val="344742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4B35748-5BE4-4226-B4F8-F0ADE8536A16}" type="slidenum">
              <a:rPr lang="en-CA" smtClean="0"/>
              <a:t>5</a:t>
            </a:fld>
            <a:endParaRPr lang="en-CA"/>
          </a:p>
        </p:txBody>
      </p:sp>
    </p:spTree>
    <p:extLst>
      <p:ext uri="{BB962C8B-B14F-4D97-AF65-F5344CB8AC3E}">
        <p14:creationId xmlns:p14="http://schemas.microsoft.com/office/powerpoint/2010/main" val="826975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cs typeface="Calibri"/>
            </a:endParaRPr>
          </a:p>
        </p:txBody>
      </p:sp>
      <p:sp>
        <p:nvSpPr>
          <p:cNvPr id="4" name="Slide Number Placeholder 3"/>
          <p:cNvSpPr>
            <a:spLocks noGrp="1"/>
          </p:cNvSpPr>
          <p:nvPr>
            <p:ph type="sldNum" sz="quarter" idx="5"/>
          </p:nvPr>
        </p:nvSpPr>
        <p:spPr/>
        <p:txBody>
          <a:bodyPr/>
          <a:lstStyle/>
          <a:p>
            <a:fld id="{DFBEA605-C91A-423D-92ED-7629374B1BDD}" type="slidenum">
              <a:rPr lang="en-CA" smtClean="0"/>
              <a:t>6</a:t>
            </a:fld>
            <a:endParaRPr lang="en-CA"/>
          </a:p>
        </p:txBody>
      </p:sp>
    </p:spTree>
    <p:extLst>
      <p:ext uri="{BB962C8B-B14F-4D97-AF65-F5344CB8AC3E}">
        <p14:creationId xmlns:p14="http://schemas.microsoft.com/office/powerpoint/2010/main" val="235187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D5BB7-4D62-C348-8CB4-215C650020E0}" type="slidenum">
              <a:rPr kumimoji="0" lang="en-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30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Kati</a:t>
            </a:r>
          </a:p>
          <a:p>
            <a:r>
              <a:rPr lang="en-US">
                <a:cs typeface="Calibri"/>
              </a:rPr>
              <a:t>2 Global windows, managed by WHRD secretariat et open on a daily based. </a:t>
            </a:r>
          </a:p>
          <a:p>
            <a:endParaRPr lang="en-US">
              <a:cs typeface="Calibri"/>
            </a:endParaRPr>
          </a:p>
          <a:p>
            <a:r>
              <a:rPr lang="fr-FR" b="1"/>
              <a:t>The WPHF RRW </a:t>
            </a:r>
            <a:r>
              <a:rPr lang="fr-FR" b="1" err="1"/>
              <a:t>is</a:t>
            </a:r>
            <a:r>
              <a:rPr lang="fr-FR"/>
              <a:t> open to </a:t>
            </a:r>
            <a:r>
              <a:rPr lang="fr-FR" err="1"/>
              <a:t>receive</a:t>
            </a:r>
            <a:r>
              <a:rPr lang="fr-FR"/>
              <a:t> </a:t>
            </a:r>
            <a:r>
              <a:rPr lang="fr-FR" err="1"/>
              <a:t>proposals</a:t>
            </a:r>
            <a:r>
              <a:rPr lang="fr-FR"/>
              <a:t> for maximum duration of six </a:t>
            </a:r>
            <a:r>
              <a:rPr lang="fr-FR" err="1"/>
              <a:t>months</a:t>
            </a:r>
            <a:r>
              <a:rPr lang="fr-FR"/>
              <a:t> </a:t>
            </a:r>
            <a:r>
              <a:rPr lang="fr-FR" err="1"/>
              <a:t>through</a:t>
            </a:r>
            <a:r>
              <a:rPr lang="fr-FR"/>
              <a:t> </a:t>
            </a:r>
            <a:r>
              <a:rPr lang="fr-FR" err="1"/>
              <a:t>two</a:t>
            </a:r>
            <a:r>
              <a:rPr lang="fr-FR"/>
              <a:t> </a:t>
            </a:r>
            <a:r>
              <a:rPr lang="fr-FR" err="1"/>
              <a:t>available</a:t>
            </a:r>
            <a:r>
              <a:rPr lang="fr-FR"/>
              <a:t> </a:t>
            </a:r>
            <a:r>
              <a:rPr lang="fr-FR" err="1"/>
              <a:t>streams</a:t>
            </a:r>
            <a:r>
              <a:rPr lang="fr-FR"/>
              <a:t>:</a:t>
            </a:r>
            <a:endParaRPr lang="fr-FR">
              <a:cs typeface="Calibri"/>
            </a:endParaRPr>
          </a:p>
          <a:p>
            <a:r>
              <a:rPr lang="fr-FR" b="1">
                <a:hlinkClick r:id="rId3"/>
              </a:rPr>
              <a:t>Direct Support Stream</a:t>
            </a:r>
            <a:r>
              <a:rPr lang="fr-FR"/>
              <a:t> </a:t>
            </a:r>
            <a:r>
              <a:rPr lang="fr-FR" b="1"/>
              <a:t>(up to $25,000 USD – </a:t>
            </a:r>
            <a:r>
              <a:rPr lang="fr-FR" b="1" err="1"/>
              <a:t>this</a:t>
            </a:r>
            <a:r>
              <a:rPr lang="fr-FR" b="1"/>
              <a:t> </a:t>
            </a:r>
            <a:r>
              <a:rPr lang="fr-FR" b="1" err="1"/>
              <a:t>is</a:t>
            </a:r>
            <a:r>
              <a:rPr lang="fr-FR" b="1"/>
              <a:t> not a </a:t>
            </a:r>
            <a:r>
              <a:rPr lang="fr-FR" b="1" err="1"/>
              <a:t>grant</a:t>
            </a:r>
            <a:r>
              <a:rPr lang="fr-FR" b="1"/>
              <a:t> et no </a:t>
            </a:r>
            <a:r>
              <a:rPr lang="fr-FR" b="1" err="1"/>
              <a:t>funding</a:t>
            </a:r>
            <a:r>
              <a:rPr lang="fr-FR" b="1"/>
              <a:t> </a:t>
            </a:r>
            <a:r>
              <a:rPr lang="fr-FR" b="1" err="1"/>
              <a:t>will</a:t>
            </a:r>
            <a:r>
              <a:rPr lang="fr-FR" b="1"/>
              <a:t> </a:t>
            </a:r>
            <a:r>
              <a:rPr lang="fr-FR" b="1" err="1"/>
              <a:t>be</a:t>
            </a:r>
            <a:r>
              <a:rPr lang="fr-FR" b="1"/>
              <a:t> </a:t>
            </a:r>
            <a:r>
              <a:rPr lang="fr-FR" b="1" err="1"/>
              <a:t>provided</a:t>
            </a:r>
            <a:r>
              <a:rPr lang="fr-FR" b="1"/>
              <a:t> to the </a:t>
            </a:r>
            <a:r>
              <a:rPr lang="fr-FR" b="1" err="1"/>
              <a:t>beneficiaries</a:t>
            </a:r>
            <a:r>
              <a:rPr lang="fr-FR" b="1"/>
              <a:t>) </a:t>
            </a:r>
            <a:r>
              <a:rPr lang="fr-FR"/>
              <a:t>This </a:t>
            </a:r>
            <a:r>
              <a:rPr lang="fr-FR" err="1"/>
              <a:t>includes</a:t>
            </a:r>
            <a:r>
              <a:rPr lang="fr-FR"/>
              <a:t> </a:t>
            </a:r>
            <a:r>
              <a:rPr lang="fr-FR" err="1"/>
              <a:t>logistical</a:t>
            </a:r>
            <a:r>
              <a:rPr lang="fr-FR"/>
              <a:t> et </a:t>
            </a:r>
            <a:r>
              <a:rPr lang="fr-FR" err="1"/>
              <a:t>technical</a:t>
            </a:r>
            <a:r>
              <a:rPr lang="fr-FR"/>
              <a:t> support </a:t>
            </a:r>
            <a:r>
              <a:rPr lang="fr-FR" err="1"/>
              <a:t>that</a:t>
            </a:r>
            <a:r>
              <a:rPr lang="fr-FR"/>
              <a:t> </a:t>
            </a:r>
            <a:r>
              <a:rPr lang="fr-FR" err="1"/>
              <a:t>would</a:t>
            </a:r>
            <a:r>
              <a:rPr lang="fr-FR"/>
              <a:t> </a:t>
            </a:r>
            <a:r>
              <a:rPr lang="fr-FR" err="1"/>
              <a:t>increase</a:t>
            </a:r>
            <a:r>
              <a:rPr lang="fr-FR"/>
              <a:t> the </a:t>
            </a:r>
            <a:r>
              <a:rPr lang="fr-FR" err="1"/>
              <a:t>likelihood</a:t>
            </a:r>
            <a:r>
              <a:rPr lang="fr-FR"/>
              <a:t> of a </a:t>
            </a:r>
            <a:r>
              <a:rPr lang="fr-FR" u="sng" err="1"/>
              <a:t>woman</a:t>
            </a:r>
            <a:r>
              <a:rPr lang="fr-FR" u="sng"/>
              <a:t> CSO </a:t>
            </a:r>
            <a:r>
              <a:rPr lang="fr-FR" u="sng" err="1"/>
              <a:t>representative</a:t>
            </a:r>
            <a:r>
              <a:rPr lang="fr-FR" u="sng"/>
              <a:t>/</a:t>
            </a:r>
            <a:r>
              <a:rPr lang="fr-FR" u="sng" err="1"/>
              <a:t>woman</a:t>
            </a:r>
            <a:r>
              <a:rPr lang="fr-FR" u="sng"/>
              <a:t> </a:t>
            </a:r>
            <a:r>
              <a:rPr lang="fr-FR" u="sng" err="1"/>
              <a:t>peacebuilder</a:t>
            </a:r>
            <a:r>
              <a:rPr lang="fr-FR" u="sng"/>
              <a:t> </a:t>
            </a:r>
            <a:r>
              <a:rPr lang="fr-FR"/>
              <a:t>to </a:t>
            </a:r>
            <a:r>
              <a:rPr lang="fr-FR" err="1"/>
              <a:t>actively</a:t>
            </a:r>
            <a:r>
              <a:rPr lang="fr-FR"/>
              <a:t> </a:t>
            </a:r>
            <a:r>
              <a:rPr lang="fr-FR" err="1"/>
              <a:t>participate</a:t>
            </a:r>
            <a:r>
              <a:rPr lang="fr-FR"/>
              <a:t> </a:t>
            </a:r>
            <a:r>
              <a:rPr lang="fr-FR" err="1"/>
              <a:t>enor</a:t>
            </a:r>
            <a:r>
              <a:rPr lang="fr-FR"/>
              <a:t> influence a </a:t>
            </a:r>
            <a:r>
              <a:rPr lang="fr-FR" err="1"/>
              <a:t>peace</a:t>
            </a:r>
            <a:r>
              <a:rPr lang="fr-FR"/>
              <a:t> process or the </a:t>
            </a:r>
            <a:r>
              <a:rPr lang="fr-FR" err="1"/>
              <a:t>implementation</a:t>
            </a:r>
            <a:r>
              <a:rPr lang="fr-FR"/>
              <a:t> of a </a:t>
            </a:r>
            <a:r>
              <a:rPr lang="fr-FR" err="1"/>
              <a:t>peace</a:t>
            </a:r>
            <a:r>
              <a:rPr lang="fr-FR"/>
              <a:t> agreement — </a:t>
            </a:r>
            <a:r>
              <a:rPr lang="fr-FR" err="1"/>
              <a:t>such</a:t>
            </a:r>
            <a:r>
              <a:rPr lang="fr-FR"/>
              <a:t> as the </a:t>
            </a:r>
            <a:r>
              <a:rPr lang="fr-FR" err="1"/>
              <a:t>cost</a:t>
            </a:r>
            <a:r>
              <a:rPr lang="fr-FR"/>
              <a:t> of </a:t>
            </a:r>
            <a:r>
              <a:rPr lang="fr-FR" err="1"/>
              <a:t>childcare</a:t>
            </a:r>
            <a:r>
              <a:rPr lang="fr-FR"/>
              <a:t>, </a:t>
            </a:r>
            <a:r>
              <a:rPr lang="fr-FR" err="1"/>
              <a:t>access</a:t>
            </a:r>
            <a:r>
              <a:rPr lang="fr-FR"/>
              <a:t> for </a:t>
            </a:r>
            <a:r>
              <a:rPr lang="fr-FR" err="1"/>
              <a:t>persons</a:t>
            </a:r>
            <a:r>
              <a:rPr lang="fr-FR"/>
              <a:t> avec </a:t>
            </a:r>
            <a:r>
              <a:rPr lang="fr-FR" err="1"/>
              <a:t>disabilities</a:t>
            </a:r>
            <a:r>
              <a:rPr lang="fr-FR"/>
              <a:t>, </a:t>
            </a:r>
            <a:r>
              <a:rPr lang="fr-FR" err="1"/>
              <a:t>interpretation</a:t>
            </a:r>
            <a:r>
              <a:rPr lang="fr-FR"/>
              <a:t> </a:t>
            </a:r>
            <a:r>
              <a:rPr lang="fr-FR" err="1"/>
              <a:t>needs</a:t>
            </a:r>
            <a:r>
              <a:rPr lang="fr-FR"/>
              <a:t>, expert </a:t>
            </a:r>
            <a:r>
              <a:rPr lang="fr-FR" err="1"/>
              <a:t>advisory</a:t>
            </a:r>
            <a:r>
              <a:rPr lang="fr-FR"/>
              <a:t> support, </a:t>
            </a:r>
            <a:r>
              <a:rPr lang="fr-FR" err="1"/>
              <a:t>travels</a:t>
            </a:r>
            <a:r>
              <a:rPr lang="fr-FR"/>
              <a:t> arrangements, etc. </a:t>
            </a:r>
            <a:r>
              <a:rPr lang="fr-FR" err="1"/>
              <a:t>Please</a:t>
            </a:r>
            <a:r>
              <a:rPr lang="fr-FR"/>
              <a:t> note </a:t>
            </a:r>
            <a:r>
              <a:rPr lang="fr-FR" err="1"/>
              <a:t>that</a:t>
            </a:r>
            <a:r>
              <a:rPr lang="fr-FR"/>
              <a:t> </a:t>
            </a:r>
            <a:r>
              <a:rPr lang="fr-FR" err="1"/>
              <a:t>successful</a:t>
            </a:r>
            <a:r>
              <a:rPr lang="fr-FR"/>
              <a:t> </a:t>
            </a:r>
            <a:r>
              <a:rPr lang="fr-FR" u="sng" err="1"/>
              <a:t>applicants</a:t>
            </a:r>
            <a:r>
              <a:rPr lang="fr-FR" u="sng"/>
              <a:t> </a:t>
            </a:r>
            <a:r>
              <a:rPr lang="fr-FR" u="sng" err="1"/>
              <a:t>receive</a:t>
            </a:r>
            <a:r>
              <a:rPr lang="fr-FR" u="sng"/>
              <a:t> services</a:t>
            </a:r>
            <a:r>
              <a:rPr lang="fr-FR"/>
              <a:t>, not a </a:t>
            </a:r>
            <a:r>
              <a:rPr lang="fr-FR" err="1"/>
              <a:t>grant</a:t>
            </a:r>
            <a:r>
              <a:rPr lang="fr-FR"/>
              <a:t>. </a:t>
            </a:r>
            <a:endParaRPr lang="fr-FR">
              <a:cs typeface="Calibri"/>
            </a:endParaRPr>
          </a:p>
          <a:p>
            <a:r>
              <a:rPr lang="fr-FR" b="1">
                <a:hlinkClick r:id="rId4"/>
              </a:rPr>
              <a:t>Short-Term subventions Stream</a:t>
            </a:r>
            <a:r>
              <a:rPr lang="fr-FR"/>
              <a:t> </a:t>
            </a:r>
            <a:r>
              <a:rPr lang="fr-FR" b="1"/>
              <a:t>(up to $100,000 USD – the CSO </a:t>
            </a:r>
            <a:r>
              <a:rPr lang="fr-FR" b="1" err="1"/>
              <a:t>will</a:t>
            </a:r>
            <a:r>
              <a:rPr lang="fr-FR" b="1"/>
              <a:t> </a:t>
            </a:r>
            <a:r>
              <a:rPr lang="fr-FR" b="1" err="1"/>
              <a:t>receive</a:t>
            </a:r>
            <a:r>
              <a:rPr lang="fr-FR" b="1"/>
              <a:t> </a:t>
            </a:r>
            <a:r>
              <a:rPr lang="fr-FR" b="1" err="1"/>
              <a:t>funding</a:t>
            </a:r>
            <a:r>
              <a:rPr lang="fr-FR" b="1"/>
              <a:t>)</a:t>
            </a:r>
            <a:r>
              <a:rPr lang="fr-FR"/>
              <a:t> </a:t>
            </a:r>
            <a:endParaRPr lang="fr-FR">
              <a:cs typeface="Calibri"/>
            </a:endParaRPr>
          </a:p>
          <a:p>
            <a:r>
              <a:rPr lang="fr-FR"/>
              <a:t>The WPHF RRW </a:t>
            </a:r>
            <a:r>
              <a:rPr lang="fr-FR" err="1"/>
              <a:t>works</a:t>
            </a:r>
            <a:r>
              <a:rPr lang="fr-FR"/>
              <a:t> avec a range of </a:t>
            </a:r>
            <a:r>
              <a:rPr lang="fr-FR">
                <a:hlinkClick r:id="rId5"/>
              </a:rPr>
              <a:t>INGO partners</a:t>
            </a:r>
            <a:r>
              <a:rPr lang="fr-FR"/>
              <a:t> to </a:t>
            </a:r>
            <a:r>
              <a:rPr lang="fr-FR" err="1"/>
              <a:t>deliver</a:t>
            </a:r>
            <a:r>
              <a:rPr lang="fr-FR"/>
              <a:t> </a:t>
            </a:r>
            <a:r>
              <a:rPr lang="fr-FR" err="1"/>
              <a:t>rapid</a:t>
            </a:r>
            <a:r>
              <a:rPr lang="fr-FR"/>
              <a:t> subventions for </a:t>
            </a:r>
            <a:r>
              <a:rPr lang="fr-FR" err="1"/>
              <a:t>women’s</a:t>
            </a:r>
            <a:r>
              <a:rPr lang="fr-FR"/>
              <a:t> civil society </a:t>
            </a:r>
            <a:r>
              <a:rPr lang="fr-FR" err="1"/>
              <a:t>organizations</a:t>
            </a:r>
            <a:r>
              <a:rPr lang="fr-FR"/>
              <a:t>’ projets </a:t>
            </a:r>
            <a:r>
              <a:rPr lang="fr-FR" err="1"/>
              <a:t>that</a:t>
            </a:r>
            <a:r>
              <a:rPr lang="fr-FR"/>
              <a:t> </a:t>
            </a:r>
            <a:r>
              <a:rPr lang="fr-FR" err="1"/>
              <a:t>address</a:t>
            </a:r>
            <a:r>
              <a:rPr lang="fr-FR"/>
              <a:t> diverse </a:t>
            </a:r>
            <a:r>
              <a:rPr lang="fr-FR" err="1"/>
              <a:t>barriers</a:t>
            </a:r>
            <a:r>
              <a:rPr lang="fr-FR"/>
              <a:t> to </a:t>
            </a:r>
            <a:r>
              <a:rPr lang="fr-FR" err="1"/>
              <a:t>women’s</a:t>
            </a:r>
            <a:r>
              <a:rPr lang="fr-FR"/>
              <a:t> influence et participation </a:t>
            </a:r>
            <a:r>
              <a:rPr lang="fr-FR" err="1"/>
              <a:t>enTrack</a:t>
            </a:r>
            <a:r>
              <a:rPr lang="fr-FR"/>
              <a:t> 1 or Track 2 </a:t>
            </a:r>
            <a:r>
              <a:rPr lang="fr-FR" err="1"/>
              <a:t>peace</a:t>
            </a:r>
            <a:r>
              <a:rPr lang="fr-FR"/>
              <a:t> </a:t>
            </a:r>
            <a:r>
              <a:rPr lang="fr-FR" err="1"/>
              <a:t>processes</a:t>
            </a:r>
            <a:r>
              <a:rPr lang="fr-FR"/>
              <a:t>, or the </a:t>
            </a:r>
            <a:r>
              <a:rPr lang="fr-FR" err="1"/>
              <a:t>implementation</a:t>
            </a:r>
            <a:r>
              <a:rPr lang="fr-FR"/>
              <a:t> of a </a:t>
            </a:r>
            <a:r>
              <a:rPr lang="fr-FR" err="1"/>
              <a:t>peace</a:t>
            </a:r>
            <a:r>
              <a:rPr lang="fr-FR"/>
              <a:t> agreement. </a:t>
            </a:r>
            <a:endParaRPr lang="fr-FR">
              <a:cs typeface="Calibri"/>
            </a:endParaRPr>
          </a:p>
          <a:p>
            <a:r>
              <a:rPr lang="fr-FR" err="1"/>
              <a:t>Who</a:t>
            </a:r>
            <a:r>
              <a:rPr lang="fr-FR"/>
              <a:t> can </a:t>
            </a:r>
            <a:r>
              <a:rPr lang="fr-FR" err="1"/>
              <a:t>apply</a:t>
            </a:r>
            <a:r>
              <a:rPr lang="fr-FR"/>
              <a:t>?</a:t>
            </a:r>
          </a:p>
          <a:p>
            <a:pPr marL="171450" indent="-171450">
              <a:buAutoNum type="arabicPeriod"/>
            </a:pPr>
            <a:r>
              <a:rPr lang="fr-FR"/>
              <a:t>femmes œuvrant pour la paix, local </a:t>
            </a:r>
            <a:r>
              <a:rPr lang="fr-FR" err="1"/>
              <a:t>women’s</a:t>
            </a:r>
            <a:r>
              <a:rPr lang="fr-FR"/>
              <a:t> </a:t>
            </a:r>
            <a:r>
              <a:rPr lang="fr-FR" err="1"/>
              <a:t>rights</a:t>
            </a:r>
            <a:r>
              <a:rPr lang="fr-FR"/>
              <a:t> </a:t>
            </a:r>
            <a:r>
              <a:rPr lang="fr-FR" err="1"/>
              <a:t>organizations,coalitions</a:t>
            </a:r>
            <a:r>
              <a:rPr lang="fr-FR"/>
              <a:t> </a:t>
            </a:r>
            <a:r>
              <a:rPr lang="fr-FR" err="1"/>
              <a:t>among</a:t>
            </a:r>
            <a:r>
              <a:rPr lang="fr-FR"/>
              <a:t> </a:t>
            </a:r>
            <a:r>
              <a:rPr lang="fr-FR" err="1"/>
              <a:t>CSOs</a:t>
            </a:r>
            <a:r>
              <a:rPr lang="fr-FR"/>
              <a:t> </a:t>
            </a:r>
            <a:r>
              <a:rPr lang="fr-FR" err="1"/>
              <a:t>whose</a:t>
            </a:r>
            <a:r>
              <a:rPr lang="fr-FR"/>
              <a:t> </a:t>
            </a:r>
            <a:r>
              <a:rPr lang="fr-FR" err="1"/>
              <a:t>work</a:t>
            </a:r>
            <a:r>
              <a:rPr lang="fr-FR"/>
              <a:t> </a:t>
            </a:r>
            <a:r>
              <a:rPr lang="fr-FR" err="1"/>
              <a:t>seeks</a:t>
            </a:r>
            <a:r>
              <a:rPr lang="fr-FR"/>
              <a:t> to </a:t>
            </a:r>
            <a:r>
              <a:rPr lang="fr-FR" err="1"/>
              <a:t>increase</a:t>
            </a:r>
            <a:r>
              <a:rPr lang="fr-FR"/>
              <a:t> </a:t>
            </a:r>
            <a:r>
              <a:rPr lang="fr-FR" err="1"/>
              <a:t>women’s</a:t>
            </a:r>
            <a:r>
              <a:rPr lang="fr-FR"/>
              <a:t> participation </a:t>
            </a:r>
            <a:r>
              <a:rPr lang="fr-FR" err="1"/>
              <a:t>ena</a:t>
            </a:r>
            <a:r>
              <a:rPr lang="fr-FR"/>
              <a:t> </a:t>
            </a:r>
            <a:r>
              <a:rPr lang="fr-FR" err="1"/>
              <a:t>specific</a:t>
            </a:r>
            <a:r>
              <a:rPr lang="fr-FR"/>
              <a:t> Track 1 or Track 2 </a:t>
            </a:r>
            <a:r>
              <a:rPr lang="fr-FR" err="1"/>
              <a:t>formal</a:t>
            </a:r>
            <a:r>
              <a:rPr lang="fr-FR"/>
              <a:t> </a:t>
            </a:r>
            <a:r>
              <a:rPr lang="fr-FR" err="1"/>
              <a:t>peace</a:t>
            </a:r>
            <a:r>
              <a:rPr lang="fr-FR"/>
              <a:t> process, or </a:t>
            </a:r>
            <a:r>
              <a:rPr lang="fr-FR" err="1"/>
              <a:t>specific</a:t>
            </a:r>
            <a:r>
              <a:rPr lang="fr-FR"/>
              <a:t> </a:t>
            </a:r>
            <a:r>
              <a:rPr lang="fr-FR" err="1"/>
              <a:t>peace</a:t>
            </a:r>
            <a:r>
              <a:rPr lang="fr-FR"/>
              <a:t> agreement monitoring et </a:t>
            </a:r>
            <a:r>
              <a:rPr lang="fr-FR" err="1"/>
              <a:t>implementation</a:t>
            </a:r>
            <a:r>
              <a:rPr lang="fr-FR"/>
              <a:t> </a:t>
            </a:r>
            <a:r>
              <a:rPr lang="fr-FR" err="1"/>
              <a:t>mechanisms</a:t>
            </a:r>
            <a:r>
              <a:rPr lang="fr-FR"/>
              <a:t>.</a:t>
            </a:r>
            <a:endParaRPr lang="fr-FR">
              <a:cs typeface="Calibri" panose="020F0502020204030204"/>
            </a:endParaRPr>
          </a:p>
          <a:p>
            <a:pPr marL="171450" indent="-171450">
              <a:buAutoNum type="arabicPeriod"/>
            </a:pPr>
            <a:r>
              <a:rPr lang="fr-FR"/>
              <a:t>This new </a:t>
            </a:r>
            <a:r>
              <a:rPr lang="fr-FR" err="1"/>
              <a:t>funding</a:t>
            </a:r>
            <a:r>
              <a:rPr lang="fr-FR"/>
              <a:t> </a:t>
            </a:r>
            <a:r>
              <a:rPr lang="fr-FR" err="1"/>
              <a:t>mechanism</a:t>
            </a:r>
            <a:r>
              <a:rPr lang="fr-FR"/>
              <a:t> </a:t>
            </a:r>
            <a:r>
              <a:rPr lang="fr-FR" err="1"/>
              <a:t>is</a:t>
            </a:r>
            <a:r>
              <a:rPr lang="fr-FR"/>
              <a:t> open to </a:t>
            </a:r>
            <a:r>
              <a:rPr lang="fr-FR" err="1"/>
              <a:t>formal</a:t>
            </a:r>
            <a:r>
              <a:rPr lang="fr-FR"/>
              <a:t> </a:t>
            </a:r>
            <a:r>
              <a:rPr lang="fr-FR" err="1"/>
              <a:t>peace</a:t>
            </a:r>
            <a:r>
              <a:rPr lang="fr-FR"/>
              <a:t> </a:t>
            </a:r>
            <a:r>
              <a:rPr lang="fr-FR" err="1"/>
              <a:t>processes</a:t>
            </a:r>
            <a:r>
              <a:rPr lang="fr-FR"/>
              <a:t> </a:t>
            </a:r>
            <a:r>
              <a:rPr lang="fr-FR" err="1"/>
              <a:t>enall</a:t>
            </a:r>
            <a:r>
              <a:rPr lang="fr-FR"/>
              <a:t>  </a:t>
            </a:r>
            <a:r>
              <a:rPr lang="fr-FR">
                <a:hlinkClick r:id="rId6"/>
              </a:rPr>
              <a:t>ODA eligible countries</a:t>
            </a:r>
            <a:r>
              <a:rPr lang="fr-FR"/>
              <a:t> avec a </a:t>
            </a:r>
            <a:r>
              <a:rPr lang="fr-FR" err="1"/>
              <a:t>track</a:t>
            </a:r>
            <a:r>
              <a:rPr lang="fr-FR"/>
              <a:t> 1 or </a:t>
            </a:r>
            <a:r>
              <a:rPr lang="fr-FR" err="1"/>
              <a:t>track</a:t>
            </a:r>
            <a:r>
              <a:rPr lang="fr-FR"/>
              <a:t> 2 </a:t>
            </a:r>
            <a:r>
              <a:rPr lang="fr-FR" err="1"/>
              <a:t>peace</a:t>
            </a:r>
            <a:r>
              <a:rPr lang="fr-FR"/>
              <a:t> process or </a:t>
            </a:r>
            <a:r>
              <a:rPr lang="fr-FR" err="1"/>
              <a:t>implementation</a:t>
            </a:r>
            <a:r>
              <a:rPr lang="fr-FR"/>
              <a:t> of a </a:t>
            </a:r>
            <a:r>
              <a:rPr lang="fr-FR" err="1"/>
              <a:t>peace</a:t>
            </a:r>
            <a:r>
              <a:rPr lang="fr-FR"/>
              <a:t> agreement. </a:t>
            </a:r>
            <a:endParaRPr lang="fr-FR">
              <a:cs typeface="Calibri"/>
            </a:endParaRPr>
          </a:p>
          <a:p>
            <a:pPr marL="171450" indent="-171450">
              <a:buAutoNum type="arabicPeriod"/>
            </a:pPr>
            <a:endParaRPr lang="fr-FR">
              <a:cs typeface="Calibri"/>
            </a:endParaRPr>
          </a:p>
          <a:p>
            <a:r>
              <a:rPr lang="fr-FR" b="1"/>
              <a:t>fenêtre de financement pour les FDDH</a:t>
            </a:r>
            <a:endParaRPr lang="fr-FR"/>
          </a:p>
          <a:p>
            <a:pPr marL="228600" indent="-228600">
              <a:buAutoNum type="arabicPeriod"/>
            </a:pPr>
            <a:r>
              <a:rPr lang="en-US" b="1"/>
              <a:t>Advocacy Support (through direct logistical assistance): </a:t>
            </a:r>
            <a:r>
              <a:rPr lang="en-US"/>
              <a:t>to arrange et cover for logistical expenses (transportation, visa fees, accommodation, daily subsistence allowance, accessibility for WHRDs avec disabilities) to participate – either individually or as a delegation – </a:t>
            </a:r>
            <a:r>
              <a:rPr lang="en-US" err="1"/>
              <a:t>ena</a:t>
            </a:r>
            <a:r>
              <a:rPr lang="en-US"/>
              <a:t> meeting, event or decision-making process at the national, regional or international level which contributes to advancing human rights et peace. </a:t>
            </a:r>
            <a:endParaRPr lang="fr-FR">
              <a:cs typeface="Calibri" panose="020F0502020204030204"/>
            </a:endParaRPr>
          </a:p>
          <a:p>
            <a:r>
              <a:rPr lang="fr-FR" b="1"/>
              <a:t>2. </a:t>
            </a:r>
            <a:r>
              <a:rPr lang="en-US" b="1"/>
              <a:t>filet de </a:t>
            </a:r>
            <a:r>
              <a:rPr lang="en-US" b="1" err="1"/>
              <a:t>sécurité</a:t>
            </a:r>
            <a:r>
              <a:rPr lang="en-US" b="1"/>
              <a:t>, </a:t>
            </a:r>
            <a:r>
              <a:rPr lang="en-US" b="1" err="1"/>
              <a:t>enpartnership</a:t>
            </a:r>
            <a:r>
              <a:rPr lang="en-US" b="1"/>
              <a:t> avec NGO partners (through emergency funding of up to USD 10,000)</a:t>
            </a:r>
            <a:r>
              <a:rPr lang="en-US"/>
              <a:t>:</a:t>
            </a:r>
            <a:r>
              <a:rPr lang="fr-FR"/>
              <a:t> </a:t>
            </a:r>
            <a:r>
              <a:rPr lang="en-US"/>
              <a:t>to cover urgent costs, such as short-term livelihood et protection expenses, including – but not limited to – equipment (computers, security cameras), internet, self-care, legal assistance, et relocation from or return home.</a:t>
            </a:r>
            <a:endParaRPr lang="en-US">
              <a:cs typeface="Calibri"/>
            </a:endParaRPr>
          </a:p>
          <a:p>
            <a:r>
              <a:rPr lang="en-US">
                <a:cs typeface="Calibri"/>
              </a:rPr>
              <a:t>Advocacy </a:t>
            </a:r>
          </a:p>
          <a:p>
            <a:endParaRPr lang="en-US"/>
          </a:p>
        </p:txBody>
      </p:sp>
      <p:sp>
        <p:nvSpPr>
          <p:cNvPr id="4" name="Slide Number Placeholder 3"/>
          <p:cNvSpPr>
            <a:spLocks noGrp="1"/>
          </p:cNvSpPr>
          <p:nvPr>
            <p:ph type="sldNum" sz="quarter" idx="5"/>
          </p:nvPr>
        </p:nvSpPr>
        <p:spPr/>
        <p:txBody>
          <a:bodyPr/>
          <a:lstStyle/>
          <a:p>
            <a:fld id="{0B7D5BB7-4D62-C348-8CB4-215C650020E0}" type="slidenum">
              <a:rPr lang="en-FR" smtClean="0"/>
              <a:t>8</a:t>
            </a:fld>
            <a:endParaRPr lang="en-FR"/>
          </a:p>
        </p:txBody>
      </p:sp>
    </p:spTree>
    <p:extLst>
      <p:ext uri="{BB962C8B-B14F-4D97-AF65-F5344CB8AC3E}">
        <p14:creationId xmlns:p14="http://schemas.microsoft.com/office/powerpoint/2010/main" val="35488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D5BB7-4D62-C348-8CB4-215C650020E0}" type="slidenum">
              <a:rPr kumimoji="0" lang="en-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5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7D5BB7-4D62-C348-8CB4-215C650020E0}" type="slidenum">
              <a:rPr lang="en-FR" smtClean="0"/>
              <a:t>10</a:t>
            </a:fld>
            <a:endParaRPr lang="en-FR"/>
          </a:p>
        </p:txBody>
      </p:sp>
    </p:spTree>
    <p:extLst>
      <p:ext uri="{BB962C8B-B14F-4D97-AF65-F5344CB8AC3E}">
        <p14:creationId xmlns:p14="http://schemas.microsoft.com/office/powerpoint/2010/main" val="1010164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 </a:t>
            </a:r>
            <a:endParaRPr lang="en-US"/>
          </a:p>
        </p:txBody>
      </p:sp>
      <p:sp>
        <p:nvSpPr>
          <p:cNvPr id="4" name="Espace réservé du numéro de diapositive 3"/>
          <p:cNvSpPr>
            <a:spLocks noGrp="1"/>
          </p:cNvSpPr>
          <p:nvPr>
            <p:ph type="sldNum" sz="quarter" idx="5"/>
          </p:nvPr>
        </p:nvSpPr>
        <p:spPr/>
        <p:txBody>
          <a:bodyPr/>
          <a:lstStyle/>
          <a:p>
            <a:fld id="{63C9E583-5720-0B4B-8AC7-CE93F39FE9B1}" type="slidenum">
              <a:rPr lang="fr-FR" smtClean="0"/>
              <a:t>11</a:t>
            </a:fld>
            <a:endParaRPr lang="fr-FR"/>
          </a:p>
        </p:txBody>
      </p:sp>
    </p:spTree>
    <p:extLst>
      <p:ext uri="{BB962C8B-B14F-4D97-AF65-F5344CB8AC3E}">
        <p14:creationId xmlns:p14="http://schemas.microsoft.com/office/powerpoint/2010/main" val="167709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E8A2-A2B6-E321-00C6-43B1E4AE49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2175A6-D2D7-1297-1207-9829461536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4C8B58-EB38-25ED-599C-EC73C4EE1050}"/>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7327220A-F1E2-D3FF-800F-CEC0E7674C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A1199-9930-BA5C-8616-C0AA198A8F7D}"/>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45072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F9E13-D766-618D-2BC2-B35D777963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3B3C59-AF2B-953B-8556-EE14271821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1CBDC-ECC4-AB8B-958B-500D2FCEA8DF}"/>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9870B257-F491-4724-C708-9E5E0CE8A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E1BCD-D97F-38EB-59A5-91ECD14009AD}"/>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283905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8B25E8-289E-1C5E-90D1-376DB66E9C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E5AF55-9CEB-144D-0C6D-C33BD66FA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08FB3-7C90-242D-B4B9-94060675A185}"/>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1B4FB339-1221-A62C-A72F-3BDB02CF1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A3AA9-5033-2E00-2685-B46D5580DF33}"/>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250215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7F1B-AFA8-4E41-8097-857D8BFDBDF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5E64FBB-0A91-5A4F-A18A-E97B0BA4E4F1}"/>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87041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FE0B64F2-6045-D946-8737-F98B6CD8BE88}"/>
              </a:ext>
            </a:extLst>
          </p:cNvPr>
          <p:cNvSpPr/>
          <p:nvPr userDrawn="1"/>
        </p:nvSpPr>
        <p:spPr>
          <a:xfrm>
            <a:off x="-33867" y="1727199"/>
            <a:ext cx="1481667" cy="5128120"/>
          </a:xfrm>
          <a:prstGeom prst="triangle">
            <a:avLst>
              <a:gd name="adj" fmla="val 1862"/>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Right Triangle 8">
            <a:extLst>
              <a:ext uri="{FF2B5EF4-FFF2-40B4-BE49-F238E27FC236}">
                <a16:creationId xmlns:a16="http://schemas.microsoft.com/office/drawing/2014/main" id="{37057F43-4A9D-3E49-985B-4FE1575E1012}"/>
              </a:ext>
            </a:extLst>
          </p:cNvPr>
          <p:cNvSpPr/>
          <p:nvPr userDrawn="1"/>
        </p:nvSpPr>
        <p:spPr>
          <a:xfrm>
            <a:off x="-21167" y="3444874"/>
            <a:ext cx="1481667" cy="341044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arallelogram 9">
            <a:extLst>
              <a:ext uri="{FF2B5EF4-FFF2-40B4-BE49-F238E27FC236}">
                <a16:creationId xmlns:a16="http://schemas.microsoft.com/office/drawing/2014/main" id="{ECB8BD71-121A-0043-B74A-DE15BFE423FE}"/>
              </a:ext>
            </a:extLst>
          </p:cNvPr>
          <p:cNvSpPr/>
          <p:nvPr userDrawn="1"/>
        </p:nvSpPr>
        <p:spPr>
          <a:xfrm rot="10800000" flipH="1">
            <a:off x="10249368" y="8895"/>
            <a:ext cx="1936912" cy="6858000"/>
          </a:xfrm>
          <a:prstGeom prst="parallelogram">
            <a:avLst>
              <a:gd name="adj" fmla="val 70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a:extLst>
              <a:ext uri="{FF2B5EF4-FFF2-40B4-BE49-F238E27FC236}">
                <a16:creationId xmlns:a16="http://schemas.microsoft.com/office/drawing/2014/main" id="{AAB4EE66-C793-CA42-82A6-472A7071E84A}"/>
              </a:ext>
            </a:extLst>
          </p:cNvPr>
          <p:cNvSpPr/>
          <p:nvPr userDrawn="1"/>
        </p:nvSpPr>
        <p:spPr>
          <a:xfrm rot="10800000">
            <a:off x="9785295" y="0"/>
            <a:ext cx="2399725" cy="6858000"/>
          </a:xfrm>
          <a:prstGeom prst="rtTriangle">
            <a:avLst/>
          </a:prstGeom>
          <a:solidFill>
            <a:srgbClr val="003B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B8092911-F77F-2342-A4BA-7B443ABA18A8}"/>
              </a:ext>
            </a:extLst>
          </p:cNvPr>
          <p:cNvSpPr>
            <a:spLocks noGrp="1"/>
          </p:cNvSpPr>
          <p:nvPr>
            <p:ph type="subTitle" idx="10" hasCustomPrompt="1"/>
          </p:nvPr>
        </p:nvSpPr>
        <p:spPr>
          <a:xfrm>
            <a:off x="2895092" y="5143501"/>
            <a:ext cx="6877503" cy="930900"/>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Pro</a:t>
            </a:r>
          </a:p>
        </p:txBody>
      </p:sp>
      <p:sp>
        <p:nvSpPr>
          <p:cNvPr id="13" name="Title Placeholder 1">
            <a:extLst>
              <a:ext uri="{FF2B5EF4-FFF2-40B4-BE49-F238E27FC236}">
                <a16:creationId xmlns:a16="http://schemas.microsoft.com/office/drawing/2014/main" id="{4513E5DF-2323-254B-97BE-BA3C9A378705}"/>
              </a:ext>
            </a:extLst>
          </p:cNvPr>
          <p:cNvSpPr>
            <a:spLocks noGrp="1"/>
          </p:cNvSpPr>
          <p:nvPr>
            <p:ph type="title" hasCustomPrompt="1"/>
          </p:nvPr>
        </p:nvSpPr>
        <p:spPr>
          <a:xfrm>
            <a:off x="2893832" y="4177466"/>
            <a:ext cx="6877502" cy="930900"/>
          </a:xfrm>
          <a:prstGeom prst="rect">
            <a:avLst/>
          </a:prstGeom>
        </p:spPr>
        <p:txBody>
          <a:bodyPr vert="horz" lIns="91440" tIns="45720" rIns="91440" bIns="45720" rtlCol="0" anchor="ctr">
            <a:noAutofit/>
          </a:bodyPr>
          <a:lstStyle/>
          <a:p>
            <a:r>
              <a:rPr lang="en-US"/>
              <a:t>Title goes here</a:t>
            </a:r>
          </a:p>
        </p:txBody>
      </p:sp>
    </p:spTree>
    <p:extLst>
      <p:ext uri="{BB962C8B-B14F-4D97-AF65-F5344CB8AC3E}">
        <p14:creationId xmlns:p14="http://schemas.microsoft.com/office/powerpoint/2010/main" val="3312921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144B7-B29F-1A4A-AE2B-4EB196F4082D}"/>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4" name="Parallelogram 1">
            <a:extLst>
              <a:ext uri="{FF2B5EF4-FFF2-40B4-BE49-F238E27FC236}">
                <a16:creationId xmlns:a16="http://schemas.microsoft.com/office/drawing/2014/main" id="{C27B2CAB-F4CD-3049-8D1E-03B6F3A3120B}"/>
              </a:ext>
            </a:extLst>
          </p:cNvPr>
          <p:cNvSpPr/>
          <p:nvPr userDrawn="1"/>
        </p:nvSpPr>
        <p:spPr>
          <a:xfrm flipV="1">
            <a:off x="4500880" y="1695144"/>
            <a:ext cx="7691120" cy="3803850"/>
          </a:xfrm>
          <a:custGeom>
            <a:avLst/>
            <a:gdLst>
              <a:gd name="connsiteX0" fmla="*/ 0 w 7801336"/>
              <a:gd name="connsiteY0" fmla="*/ 3792276 h 3792276"/>
              <a:gd name="connsiteX1" fmla="*/ 948069 w 7801336"/>
              <a:gd name="connsiteY1" fmla="*/ 0 h 3792276"/>
              <a:gd name="connsiteX2" fmla="*/ 7801336 w 7801336"/>
              <a:gd name="connsiteY2" fmla="*/ 0 h 3792276"/>
              <a:gd name="connsiteX3" fmla="*/ 6853267 w 7801336"/>
              <a:gd name="connsiteY3" fmla="*/ 3792276 h 3792276"/>
              <a:gd name="connsiteX4" fmla="*/ 0 w 7801336"/>
              <a:gd name="connsiteY4" fmla="*/ 3792276 h 3792276"/>
              <a:gd name="connsiteX0" fmla="*/ 0 w 7801336"/>
              <a:gd name="connsiteY0" fmla="*/ 3803851 h 3803851"/>
              <a:gd name="connsiteX1" fmla="*/ 786024 w 7801336"/>
              <a:gd name="connsiteY1" fmla="*/ 0 h 3803851"/>
              <a:gd name="connsiteX2" fmla="*/ 7801336 w 7801336"/>
              <a:gd name="connsiteY2" fmla="*/ 11575 h 3803851"/>
              <a:gd name="connsiteX3" fmla="*/ 6853267 w 7801336"/>
              <a:gd name="connsiteY3" fmla="*/ 3803851 h 3803851"/>
              <a:gd name="connsiteX4" fmla="*/ 0 w 7801336"/>
              <a:gd name="connsiteY4" fmla="*/ 3803851 h 3803851"/>
              <a:gd name="connsiteX0" fmla="*/ 0 w 7801336"/>
              <a:gd name="connsiteY0" fmla="*/ 3803851 h 3803851"/>
              <a:gd name="connsiteX1" fmla="*/ 786024 w 7801336"/>
              <a:gd name="connsiteY1" fmla="*/ 0 h 3803851"/>
              <a:gd name="connsiteX2" fmla="*/ 7801336 w 7801336"/>
              <a:gd name="connsiteY2" fmla="*/ 11575 h 3803851"/>
              <a:gd name="connsiteX3" fmla="*/ 7350978 w 7801336"/>
              <a:gd name="connsiteY3" fmla="*/ 3803851 h 3803851"/>
              <a:gd name="connsiteX4" fmla="*/ 0 w 7801336"/>
              <a:gd name="connsiteY4" fmla="*/ 3803851 h 3803851"/>
              <a:gd name="connsiteX0" fmla="*/ 0 w 7350978"/>
              <a:gd name="connsiteY0" fmla="*/ 3803851 h 3803851"/>
              <a:gd name="connsiteX1" fmla="*/ 786024 w 7350978"/>
              <a:gd name="connsiteY1" fmla="*/ 0 h 3803851"/>
              <a:gd name="connsiteX2" fmla="*/ 7349924 w 7350978"/>
              <a:gd name="connsiteY2" fmla="*/ 1 h 3803851"/>
              <a:gd name="connsiteX3" fmla="*/ 7350978 w 7350978"/>
              <a:gd name="connsiteY3" fmla="*/ 3803851 h 3803851"/>
              <a:gd name="connsiteX4" fmla="*/ 0 w 7350978"/>
              <a:gd name="connsiteY4" fmla="*/ 3803851 h 3803851"/>
              <a:gd name="connsiteX0" fmla="*/ 0 w 7350978"/>
              <a:gd name="connsiteY0" fmla="*/ 3814011 h 3814011"/>
              <a:gd name="connsiteX1" fmla="*/ 727194 w 7350978"/>
              <a:gd name="connsiteY1" fmla="*/ 0 h 3814011"/>
              <a:gd name="connsiteX2" fmla="*/ 7349924 w 7350978"/>
              <a:gd name="connsiteY2" fmla="*/ 10161 h 3814011"/>
              <a:gd name="connsiteX3" fmla="*/ 7350978 w 7350978"/>
              <a:gd name="connsiteY3" fmla="*/ 3814011 h 3814011"/>
              <a:gd name="connsiteX4" fmla="*/ 0 w 7350978"/>
              <a:gd name="connsiteY4" fmla="*/ 3814011 h 3814011"/>
              <a:gd name="connsiteX0" fmla="*/ 0 w 7350978"/>
              <a:gd name="connsiteY0" fmla="*/ 3803850 h 3803850"/>
              <a:gd name="connsiteX1" fmla="*/ 708987 w 7350978"/>
              <a:gd name="connsiteY1" fmla="*/ 8889 h 3803850"/>
              <a:gd name="connsiteX2" fmla="*/ 7349924 w 7350978"/>
              <a:gd name="connsiteY2" fmla="*/ 0 h 3803850"/>
              <a:gd name="connsiteX3" fmla="*/ 7350978 w 7350978"/>
              <a:gd name="connsiteY3" fmla="*/ 3803850 h 3803850"/>
              <a:gd name="connsiteX4" fmla="*/ 0 w 7350978"/>
              <a:gd name="connsiteY4" fmla="*/ 3803850 h 380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0978" h="3803850">
                <a:moveTo>
                  <a:pt x="0" y="3803850"/>
                </a:moveTo>
                <a:lnTo>
                  <a:pt x="708987" y="8889"/>
                </a:lnTo>
                <a:lnTo>
                  <a:pt x="7349924" y="0"/>
                </a:lnTo>
                <a:cubicBezTo>
                  <a:pt x="7350275" y="1267950"/>
                  <a:pt x="7350627" y="2535900"/>
                  <a:pt x="7350978" y="3803850"/>
                </a:cubicBezTo>
                <a:lnTo>
                  <a:pt x="0" y="38038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Subtitle 2">
            <a:extLst>
              <a:ext uri="{FF2B5EF4-FFF2-40B4-BE49-F238E27FC236}">
                <a16:creationId xmlns:a16="http://schemas.microsoft.com/office/drawing/2014/main" id="{80DD2C85-833C-DC44-911A-ED0CCF390ECD}"/>
              </a:ext>
            </a:extLst>
          </p:cNvPr>
          <p:cNvSpPr>
            <a:spLocks noGrp="1"/>
          </p:cNvSpPr>
          <p:nvPr>
            <p:ph type="subTitle" idx="11"/>
          </p:nvPr>
        </p:nvSpPr>
        <p:spPr>
          <a:xfrm>
            <a:off x="6039193" y="2087239"/>
            <a:ext cx="5131412"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3">
            <a:extLst>
              <a:ext uri="{FF2B5EF4-FFF2-40B4-BE49-F238E27FC236}">
                <a16:creationId xmlns:a16="http://schemas.microsoft.com/office/drawing/2014/main" id="{6F8BB95E-7A79-734B-97A3-B0451E5A9A81}"/>
              </a:ext>
            </a:extLst>
          </p:cNvPr>
          <p:cNvSpPr>
            <a:spLocks noGrp="1"/>
          </p:cNvSpPr>
          <p:nvPr>
            <p:ph type="body" sz="half" idx="15"/>
          </p:nvPr>
        </p:nvSpPr>
        <p:spPr>
          <a:xfrm>
            <a:off x="6039193" y="3013154"/>
            <a:ext cx="5131412" cy="2391966"/>
          </a:xfrm>
        </p:spPr>
        <p:txBody>
          <a:bodyPr>
            <a:normAutofit/>
          </a:bodyPr>
          <a:lstStyle>
            <a:lvl1pPr marL="285750" indent="-285750">
              <a:buClr>
                <a:schemeClr val="accent1"/>
              </a:buClr>
              <a:buFont typeface="Arial" panose="020B0604020202020204" pitchFamily="34" charset="0"/>
              <a:buChar char="•"/>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21E9164-E61F-FB4F-B333-74D17BBA74C6}"/>
              </a:ext>
            </a:extLst>
          </p:cNvPr>
          <p:cNvSpPr>
            <a:spLocks noGrp="1"/>
          </p:cNvSpPr>
          <p:nvPr>
            <p:ph type="pic" sz="quarter" idx="16"/>
          </p:nvPr>
        </p:nvSpPr>
        <p:spPr>
          <a:xfrm>
            <a:off x="0" y="-3382"/>
            <a:ext cx="5502645" cy="6886434"/>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5414963"/>
              <a:gd name="connsiteY0" fmla="*/ 6858000 h 6858000"/>
              <a:gd name="connsiteX1" fmla="*/ 0 w 5414963"/>
              <a:gd name="connsiteY1" fmla="*/ 0 h 6858000"/>
              <a:gd name="connsiteX2" fmla="*/ 4500563 w 5414963"/>
              <a:gd name="connsiteY2" fmla="*/ 0 h 6858000"/>
              <a:gd name="connsiteX3" fmla="*/ 5414963 w 5414963"/>
              <a:gd name="connsiteY3" fmla="*/ 6845474 h 6858000"/>
              <a:gd name="connsiteX4" fmla="*/ 0 w 5414963"/>
              <a:gd name="connsiteY4" fmla="*/ 6858000 h 6858000"/>
              <a:gd name="connsiteX0" fmla="*/ 0 w 5414963"/>
              <a:gd name="connsiteY0" fmla="*/ 6858000 h 6858000"/>
              <a:gd name="connsiteX1" fmla="*/ 0 w 5414963"/>
              <a:gd name="connsiteY1" fmla="*/ 0 h 6858000"/>
              <a:gd name="connsiteX2" fmla="*/ 4212464 w 5414963"/>
              <a:gd name="connsiteY2" fmla="*/ 12526 h 6858000"/>
              <a:gd name="connsiteX3" fmla="*/ 5414963 w 5414963"/>
              <a:gd name="connsiteY3" fmla="*/ 6845474 h 6858000"/>
              <a:gd name="connsiteX4" fmla="*/ 0 w 5414963"/>
              <a:gd name="connsiteY4" fmla="*/ 6858000 h 6858000"/>
              <a:gd name="connsiteX0" fmla="*/ 0 w 5502645"/>
              <a:gd name="connsiteY0" fmla="*/ 6858000 h 6883052"/>
              <a:gd name="connsiteX1" fmla="*/ 0 w 5502645"/>
              <a:gd name="connsiteY1" fmla="*/ 0 h 6883052"/>
              <a:gd name="connsiteX2" fmla="*/ 4212464 w 5502645"/>
              <a:gd name="connsiteY2" fmla="*/ 12526 h 6883052"/>
              <a:gd name="connsiteX3" fmla="*/ 5502645 w 5502645"/>
              <a:gd name="connsiteY3" fmla="*/ 6883052 h 6883052"/>
              <a:gd name="connsiteX4" fmla="*/ 0 w 5502645"/>
              <a:gd name="connsiteY4" fmla="*/ 6858000 h 6883052"/>
              <a:gd name="connsiteX0" fmla="*/ 0 w 5502645"/>
              <a:gd name="connsiteY0" fmla="*/ 6870526 h 6895578"/>
              <a:gd name="connsiteX1" fmla="*/ 0 w 5502645"/>
              <a:gd name="connsiteY1" fmla="*/ 12526 h 6895578"/>
              <a:gd name="connsiteX2" fmla="*/ 4212464 w 5502645"/>
              <a:gd name="connsiteY2" fmla="*/ 0 h 6895578"/>
              <a:gd name="connsiteX3" fmla="*/ 5502645 w 5502645"/>
              <a:gd name="connsiteY3" fmla="*/ 6895578 h 6895578"/>
              <a:gd name="connsiteX4" fmla="*/ 0 w 5502645"/>
              <a:gd name="connsiteY4" fmla="*/ 6870526 h 6895578"/>
              <a:gd name="connsiteX0" fmla="*/ 0 w 5502645"/>
              <a:gd name="connsiteY0" fmla="*/ 6861382 h 6886434"/>
              <a:gd name="connsiteX1" fmla="*/ 0 w 5502645"/>
              <a:gd name="connsiteY1" fmla="*/ 3382 h 6886434"/>
              <a:gd name="connsiteX2" fmla="*/ 4175888 w 5502645"/>
              <a:gd name="connsiteY2" fmla="*/ 0 h 6886434"/>
              <a:gd name="connsiteX3" fmla="*/ 5502645 w 5502645"/>
              <a:gd name="connsiteY3" fmla="*/ 6886434 h 6886434"/>
              <a:gd name="connsiteX4" fmla="*/ 0 w 5502645"/>
              <a:gd name="connsiteY4" fmla="*/ 6861382 h 688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645" h="6886434">
                <a:moveTo>
                  <a:pt x="0" y="6861382"/>
                </a:moveTo>
                <a:lnTo>
                  <a:pt x="0" y="3382"/>
                </a:lnTo>
                <a:lnTo>
                  <a:pt x="4175888" y="0"/>
                </a:lnTo>
                <a:lnTo>
                  <a:pt x="5502645" y="6886434"/>
                </a:lnTo>
                <a:lnTo>
                  <a:pt x="0" y="6861382"/>
                </a:lnTo>
                <a:close/>
              </a:path>
            </a:pathLst>
          </a:custGeom>
        </p:spPr>
        <p:txBody>
          <a:bodyPr/>
          <a:lstStyle/>
          <a:p>
            <a:r>
              <a:rPr lang="en-US"/>
              <a:t>Click icon to add picture</a:t>
            </a:r>
          </a:p>
        </p:txBody>
      </p:sp>
      <p:pic>
        <p:nvPicPr>
          <p:cNvPr id="2" name="Picture 1">
            <a:extLst>
              <a:ext uri="{FF2B5EF4-FFF2-40B4-BE49-F238E27FC236}">
                <a16:creationId xmlns:a16="http://schemas.microsoft.com/office/drawing/2014/main" id="{BA884272-7147-4669-9FE6-493C138B9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9827" y="2285901"/>
            <a:ext cx="3432345" cy="2286198"/>
          </a:xfrm>
          <a:prstGeom prst="rect">
            <a:avLst/>
          </a:prstGeom>
        </p:spPr>
      </p:pic>
    </p:spTree>
    <p:extLst>
      <p:ext uri="{BB962C8B-B14F-4D97-AF65-F5344CB8AC3E}">
        <p14:creationId xmlns:p14="http://schemas.microsoft.com/office/powerpoint/2010/main" val="487018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 Text Layout 2">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B50959D-BD0D-D742-860B-BE41BB3BC8B8}"/>
              </a:ext>
            </a:extLst>
          </p:cNvPr>
          <p:cNvSpPr/>
          <p:nvPr userDrawn="1"/>
        </p:nvSpPr>
        <p:spPr>
          <a:xfrm flipH="1">
            <a:off x="10678907" y="900953"/>
            <a:ext cx="1524668" cy="5957047"/>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E5CBDFCB-BA3F-DE4B-8768-BA631B61E7A6}"/>
              </a:ext>
            </a:extLst>
          </p:cNvPr>
          <p:cNvSpPr/>
          <p:nvPr userDrawn="1"/>
        </p:nvSpPr>
        <p:spPr>
          <a:xfrm rot="10800000" flipH="1">
            <a:off x="0" y="0"/>
            <a:ext cx="3462528" cy="6868160"/>
          </a:xfrm>
          <a:custGeom>
            <a:avLst/>
            <a:gdLst>
              <a:gd name="connsiteX0" fmla="*/ 0 w 2563318"/>
              <a:gd name="connsiteY0" fmla="*/ 6858000 h 6858000"/>
              <a:gd name="connsiteX1" fmla="*/ 640830 w 2563318"/>
              <a:gd name="connsiteY1" fmla="*/ 0 h 6858000"/>
              <a:gd name="connsiteX2" fmla="*/ 1922489 w 2563318"/>
              <a:gd name="connsiteY2" fmla="*/ 0 h 6858000"/>
              <a:gd name="connsiteX3" fmla="*/ 2563318 w 2563318"/>
              <a:gd name="connsiteY3" fmla="*/ 6858000 h 6858000"/>
              <a:gd name="connsiteX4" fmla="*/ 0 w 2563318"/>
              <a:gd name="connsiteY4" fmla="*/ 6858000 h 6858000"/>
              <a:gd name="connsiteX0" fmla="*/ 0 w 2563318"/>
              <a:gd name="connsiteY0" fmla="*/ 6868160 h 6868160"/>
              <a:gd name="connsiteX1" fmla="*/ 10910 w 2563318"/>
              <a:gd name="connsiteY1" fmla="*/ 0 h 6868160"/>
              <a:gd name="connsiteX2" fmla="*/ 1922489 w 2563318"/>
              <a:gd name="connsiteY2" fmla="*/ 10160 h 6868160"/>
              <a:gd name="connsiteX3" fmla="*/ 2563318 w 2563318"/>
              <a:gd name="connsiteY3" fmla="*/ 6868160 h 6868160"/>
              <a:gd name="connsiteX4" fmla="*/ 0 w 2563318"/>
              <a:gd name="connsiteY4" fmla="*/ 6868160 h 6868160"/>
              <a:gd name="connsiteX0" fmla="*/ 0 w 3599638"/>
              <a:gd name="connsiteY0" fmla="*/ 6868160 h 6868160"/>
              <a:gd name="connsiteX1" fmla="*/ 10910 w 3599638"/>
              <a:gd name="connsiteY1" fmla="*/ 0 h 6868160"/>
              <a:gd name="connsiteX2" fmla="*/ 1922489 w 3599638"/>
              <a:gd name="connsiteY2" fmla="*/ 10160 h 6868160"/>
              <a:gd name="connsiteX3" fmla="*/ 3599638 w 3599638"/>
              <a:gd name="connsiteY3" fmla="*/ 6858000 h 6868160"/>
              <a:gd name="connsiteX4" fmla="*/ 0 w 3599638"/>
              <a:gd name="connsiteY4" fmla="*/ 6868160 h 6868160"/>
              <a:gd name="connsiteX0" fmla="*/ 0 w 3873958"/>
              <a:gd name="connsiteY0" fmla="*/ 6868160 h 6868160"/>
              <a:gd name="connsiteX1" fmla="*/ 10910 w 3873958"/>
              <a:gd name="connsiteY1" fmla="*/ 0 h 6868160"/>
              <a:gd name="connsiteX2" fmla="*/ 1922489 w 3873958"/>
              <a:gd name="connsiteY2" fmla="*/ 10160 h 6868160"/>
              <a:gd name="connsiteX3" fmla="*/ 3873958 w 3873958"/>
              <a:gd name="connsiteY3" fmla="*/ 6847840 h 6868160"/>
              <a:gd name="connsiteX4" fmla="*/ 0 w 3873958"/>
              <a:gd name="connsiteY4" fmla="*/ 6868160 h 6868160"/>
              <a:gd name="connsiteX0" fmla="*/ 0 w 3802838"/>
              <a:gd name="connsiteY0" fmla="*/ 6868160 h 6868160"/>
              <a:gd name="connsiteX1" fmla="*/ 10910 w 3802838"/>
              <a:gd name="connsiteY1" fmla="*/ 0 h 6868160"/>
              <a:gd name="connsiteX2" fmla="*/ 1922489 w 3802838"/>
              <a:gd name="connsiteY2" fmla="*/ 10160 h 6868160"/>
              <a:gd name="connsiteX3" fmla="*/ 3802838 w 3802838"/>
              <a:gd name="connsiteY3" fmla="*/ 6858000 h 6868160"/>
              <a:gd name="connsiteX4" fmla="*/ 0 w 3802838"/>
              <a:gd name="connsiteY4" fmla="*/ 6868160 h 6868160"/>
              <a:gd name="connsiteX0" fmla="*/ 0 w 3795343"/>
              <a:gd name="connsiteY0" fmla="*/ 6868160 h 6868160"/>
              <a:gd name="connsiteX1" fmla="*/ 10910 w 3795343"/>
              <a:gd name="connsiteY1" fmla="*/ 0 h 6868160"/>
              <a:gd name="connsiteX2" fmla="*/ 1922489 w 3795343"/>
              <a:gd name="connsiteY2" fmla="*/ 10160 h 6868160"/>
              <a:gd name="connsiteX3" fmla="*/ 3795343 w 3795343"/>
              <a:gd name="connsiteY3" fmla="*/ 6865495 h 6868160"/>
              <a:gd name="connsiteX4" fmla="*/ 0 w 3795343"/>
              <a:gd name="connsiteY4" fmla="*/ 686816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343" h="6868160">
                <a:moveTo>
                  <a:pt x="0" y="6868160"/>
                </a:moveTo>
                <a:cubicBezTo>
                  <a:pt x="3637" y="4578773"/>
                  <a:pt x="7273" y="2289387"/>
                  <a:pt x="10910" y="0"/>
                </a:cubicBezTo>
                <a:lnTo>
                  <a:pt x="1922489" y="10160"/>
                </a:lnTo>
                <a:lnTo>
                  <a:pt x="3795343" y="6865495"/>
                </a:lnTo>
                <a:lnTo>
                  <a:pt x="0" y="686816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1F3CAD52-B49F-3748-929C-CDB8CC7804A6}"/>
              </a:ext>
            </a:extLst>
          </p:cNvPr>
          <p:cNvSpPr>
            <a:spLocks noGrp="1"/>
          </p:cNvSpPr>
          <p:nvPr>
            <p:ph type="subTitle" idx="11"/>
          </p:nvPr>
        </p:nvSpPr>
        <p:spPr>
          <a:xfrm>
            <a:off x="6585308" y="2164080"/>
            <a:ext cx="4780850"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3">
            <a:extLst>
              <a:ext uri="{FF2B5EF4-FFF2-40B4-BE49-F238E27FC236}">
                <a16:creationId xmlns:a16="http://schemas.microsoft.com/office/drawing/2014/main" id="{FCCB7615-6986-6940-9876-6A6639B64C56}"/>
              </a:ext>
            </a:extLst>
          </p:cNvPr>
          <p:cNvSpPr>
            <a:spLocks noGrp="1"/>
          </p:cNvSpPr>
          <p:nvPr>
            <p:ph type="body" sz="half" idx="15"/>
          </p:nvPr>
        </p:nvSpPr>
        <p:spPr>
          <a:xfrm>
            <a:off x="6585308" y="3089995"/>
            <a:ext cx="4780850" cy="1596398"/>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Picture Placeholder 3">
            <a:extLst>
              <a:ext uri="{FF2B5EF4-FFF2-40B4-BE49-F238E27FC236}">
                <a16:creationId xmlns:a16="http://schemas.microsoft.com/office/drawing/2014/main" id="{99D7C468-8F42-AA44-AA25-C05EFAFFFF3F}"/>
              </a:ext>
            </a:extLst>
          </p:cNvPr>
          <p:cNvSpPr>
            <a:spLocks noGrp="1"/>
          </p:cNvSpPr>
          <p:nvPr>
            <p:ph type="pic" sz="quarter" idx="16"/>
          </p:nvPr>
        </p:nvSpPr>
        <p:spPr>
          <a:xfrm>
            <a:off x="825842" y="900953"/>
            <a:ext cx="4989041" cy="5082988"/>
          </a:xfrm>
        </p:spPr>
        <p:txBody>
          <a:bodyPr/>
          <a:lstStyle>
            <a:lvl1pPr>
              <a:defRPr>
                <a:solidFill>
                  <a:schemeClr val="accent1"/>
                </a:solidFill>
              </a:defRPr>
            </a:lvl1pPr>
          </a:lstStyle>
          <a:p>
            <a:r>
              <a:rPr lang="en-US"/>
              <a:t>Click icon to add picture</a:t>
            </a:r>
          </a:p>
        </p:txBody>
      </p:sp>
      <p:sp>
        <p:nvSpPr>
          <p:cNvPr id="3" name="Slide Number Placeholder 2">
            <a:extLst>
              <a:ext uri="{FF2B5EF4-FFF2-40B4-BE49-F238E27FC236}">
                <a16:creationId xmlns:a16="http://schemas.microsoft.com/office/drawing/2014/main" id="{11EE4871-847F-2247-81E8-DD015A712903}"/>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544218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 text simpl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B50959D-BD0D-D742-860B-BE41BB3BC8B8}"/>
              </a:ext>
            </a:extLst>
          </p:cNvPr>
          <p:cNvSpPr/>
          <p:nvPr userDrawn="1"/>
        </p:nvSpPr>
        <p:spPr>
          <a:xfrm flipH="1">
            <a:off x="10678907" y="900953"/>
            <a:ext cx="1524668" cy="5957047"/>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E5CBDFCB-BA3F-DE4B-8768-BA631B61E7A6}"/>
              </a:ext>
            </a:extLst>
          </p:cNvPr>
          <p:cNvSpPr/>
          <p:nvPr userDrawn="1"/>
        </p:nvSpPr>
        <p:spPr>
          <a:xfrm rot="10800000" flipH="1">
            <a:off x="0" y="0"/>
            <a:ext cx="3462528" cy="6868160"/>
          </a:xfrm>
          <a:custGeom>
            <a:avLst/>
            <a:gdLst>
              <a:gd name="connsiteX0" fmla="*/ 0 w 2563318"/>
              <a:gd name="connsiteY0" fmla="*/ 6858000 h 6858000"/>
              <a:gd name="connsiteX1" fmla="*/ 640830 w 2563318"/>
              <a:gd name="connsiteY1" fmla="*/ 0 h 6858000"/>
              <a:gd name="connsiteX2" fmla="*/ 1922489 w 2563318"/>
              <a:gd name="connsiteY2" fmla="*/ 0 h 6858000"/>
              <a:gd name="connsiteX3" fmla="*/ 2563318 w 2563318"/>
              <a:gd name="connsiteY3" fmla="*/ 6858000 h 6858000"/>
              <a:gd name="connsiteX4" fmla="*/ 0 w 2563318"/>
              <a:gd name="connsiteY4" fmla="*/ 6858000 h 6858000"/>
              <a:gd name="connsiteX0" fmla="*/ 0 w 2563318"/>
              <a:gd name="connsiteY0" fmla="*/ 6868160 h 6868160"/>
              <a:gd name="connsiteX1" fmla="*/ 10910 w 2563318"/>
              <a:gd name="connsiteY1" fmla="*/ 0 h 6868160"/>
              <a:gd name="connsiteX2" fmla="*/ 1922489 w 2563318"/>
              <a:gd name="connsiteY2" fmla="*/ 10160 h 6868160"/>
              <a:gd name="connsiteX3" fmla="*/ 2563318 w 2563318"/>
              <a:gd name="connsiteY3" fmla="*/ 6868160 h 6868160"/>
              <a:gd name="connsiteX4" fmla="*/ 0 w 2563318"/>
              <a:gd name="connsiteY4" fmla="*/ 6868160 h 6868160"/>
              <a:gd name="connsiteX0" fmla="*/ 0 w 3599638"/>
              <a:gd name="connsiteY0" fmla="*/ 6868160 h 6868160"/>
              <a:gd name="connsiteX1" fmla="*/ 10910 w 3599638"/>
              <a:gd name="connsiteY1" fmla="*/ 0 h 6868160"/>
              <a:gd name="connsiteX2" fmla="*/ 1922489 w 3599638"/>
              <a:gd name="connsiteY2" fmla="*/ 10160 h 6868160"/>
              <a:gd name="connsiteX3" fmla="*/ 3599638 w 3599638"/>
              <a:gd name="connsiteY3" fmla="*/ 6858000 h 6868160"/>
              <a:gd name="connsiteX4" fmla="*/ 0 w 3599638"/>
              <a:gd name="connsiteY4" fmla="*/ 6868160 h 6868160"/>
              <a:gd name="connsiteX0" fmla="*/ 0 w 3873958"/>
              <a:gd name="connsiteY0" fmla="*/ 6868160 h 6868160"/>
              <a:gd name="connsiteX1" fmla="*/ 10910 w 3873958"/>
              <a:gd name="connsiteY1" fmla="*/ 0 h 6868160"/>
              <a:gd name="connsiteX2" fmla="*/ 1922489 w 3873958"/>
              <a:gd name="connsiteY2" fmla="*/ 10160 h 6868160"/>
              <a:gd name="connsiteX3" fmla="*/ 3873958 w 3873958"/>
              <a:gd name="connsiteY3" fmla="*/ 6847840 h 6868160"/>
              <a:gd name="connsiteX4" fmla="*/ 0 w 3873958"/>
              <a:gd name="connsiteY4" fmla="*/ 6868160 h 6868160"/>
              <a:gd name="connsiteX0" fmla="*/ 0 w 3802838"/>
              <a:gd name="connsiteY0" fmla="*/ 6868160 h 6868160"/>
              <a:gd name="connsiteX1" fmla="*/ 10910 w 3802838"/>
              <a:gd name="connsiteY1" fmla="*/ 0 h 6868160"/>
              <a:gd name="connsiteX2" fmla="*/ 1922489 w 3802838"/>
              <a:gd name="connsiteY2" fmla="*/ 10160 h 6868160"/>
              <a:gd name="connsiteX3" fmla="*/ 3802838 w 3802838"/>
              <a:gd name="connsiteY3" fmla="*/ 6858000 h 6868160"/>
              <a:gd name="connsiteX4" fmla="*/ 0 w 3802838"/>
              <a:gd name="connsiteY4" fmla="*/ 6868160 h 6868160"/>
              <a:gd name="connsiteX0" fmla="*/ 0 w 3795343"/>
              <a:gd name="connsiteY0" fmla="*/ 6868160 h 6868160"/>
              <a:gd name="connsiteX1" fmla="*/ 10910 w 3795343"/>
              <a:gd name="connsiteY1" fmla="*/ 0 h 6868160"/>
              <a:gd name="connsiteX2" fmla="*/ 1922489 w 3795343"/>
              <a:gd name="connsiteY2" fmla="*/ 10160 h 6868160"/>
              <a:gd name="connsiteX3" fmla="*/ 3795343 w 3795343"/>
              <a:gd name="connsiteY3" fmla="*/ 6865495 h 6868160"/>
              <a:gd name="connsiteX4" fmla="*/ 0 w 3795343"/>
              <a:gd name="connsiteY4" fmla="*/ 686816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343" h="6868160">
                <a:moveTo>
                  <a:pt x="0" y="6868160"/>
                </a:moveTo>
                <a:cubicBezTo>
                  <a:pt x="3637" y="4578773"/>
                  <a:pt x="7273" y="2289387"/>
                  <a:pt x="10910" y="0"/>
                </a:cubicBezTo>
                <a:lnTo>
                  <a:pt x="1922489" y="10160"/>
                </a:lnTo>
                <a:lnTo>
                  <a:pt x="3795343" y="6865495"/>
                </a:lnTo>
                <a:lnTo>
                  <a:pt x="0" y="686816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1F3CAD52-B49F-3748-929C-CDB8CC7804A6}"/>
              </a:ext>
            </a:extLst>
          </p:cNvPr>
          <p:cNvSpPr>
            <a:spLocks noGrp="1"/>
          </p:cNvSpPr>
          <p:nvPr>
            <p:ph type="subTitle" idx="11"/>
          </p:nvPr>
        </p:nvSpPr>
        <p:spPr>
          <a:xfrm>
            <a:off x="6585308" y="2164080"/>
            <a:ext cx="4780850"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3">
            <a:extLst>
              <a:ext uri="{FF2B5EF4-FFF2-40B4-BE49-F238E27FC236}">
                <a16:creationId xmlns:a16="http://schemas.microsoft.com/office/drawing/2014/main" id="{FCCB7615-6986-6940-9876-6A6639B64C56}"/>
              </a:ext>
            </a:extLst>
          </p:cNvPr>
          <p:cNvSpPr>
            <a:spLocks noGrp="1"/>
          </p:cNvSpPr>
          <p:nvPr>
            <p:ph type="body" sz="half" idx="15"/>
          </p:nvPr>
        </p:nvSpPr>
        <p:spPr>
          <a:xfrm>
            <a:off x="6585308" y="3089995"/>
            <a:ext cx="4780850" cy="1596398"/>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Picture Placeholder 3">
            <a:extLst>
              <a:ext uri="{FF2B5EF4-FFF2-40B4-BE49-F238E27FC236}">
                <a16:creationId xmlns:a16="http://schemas.microsoft.com/office/drawing/2014/main" id="{99D7C468-8F42-AA44-AA25-C05EFAFFFF3F}"/>
              </a:ext>
            </a:extLst>
          </p:cNvPr>
          <p:cNvSpPr>
            <a:spLocks noGrp="1"/>
          </p:cNvSpPr>
          <p:nvPr>
            <p:ph type="pic" sz="quarter" idx="16"/>
          </p:nvPr>
        </p:nvSpPr>
        <p:spPr>
          <a:xfrm>
            <a:off x="825842" y="900953"/>
            <a:ext cx="4989041" cy="5082988"/>
          </a:xfrm>
        </p:spPr>
        <p:txBody>
          <a:bodyPr/>
          <a:lstStyle>
            <a:lvl1pPr>
              <a:defRPr>
                <a:solidFill>
                  <a:schemeClr val="accent1"/>
                </a:solidFill>
              </a:defRPr>
            </a:lvl1pPr>
          </a:lstStyle>
          <a:p>
            <a:r>
              <a:rPr lang="en-US"/>
              <a:t>Click icon to add picture</a:t>
            </a:r>
          </a:p>
        </p:txBody>
      </p:sp>
      <p:sp>
        <p:nvSpPr>
          <p:cNvPr id="3" name="Slide Number Placeholder 2">
            <a:extLst>
              <a:ext uri="{FF2B5EF4-FFF2-40B4-BE49-F238E27FC236}">
                <a16:creationId xmlns:a16="http://schemas.microsoft.com/office/drawing/2014/main" id="{11EE4871-847F-2247-81E8-DD015A712903}"/>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88232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2878DC-B869-FA4B-9CA7-FCCF70B29BC6}"/>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4" name="Picture Placeholder 13">
            <a:extLst>
              <a:ext uri="{FF2B5EF4-FFF2-40B4-BE49-F238E27FC236}">
                <a16:creationId xmlns:a16="http://schemas.microsoft.com/office/drawing/2014/main" id="{2CD10A83-1C50-A440-AB3C-658AD4C45072}"/>
              </a:ext>
            </a:extLst>
          </p:cNvPr>
          <p:cNvSpPr>
            <a:spLocks noGrp="1"/>
          </p:cNvSpPr>
          <p:nvPr>
            <p:ph type="pic" sz="quarter" idx="12"/>
          </p:nvPr>
        </p:nvSpPr>
        <p:spPr>
          <a:xfrm>
            <a:off x="814557" y="2331541"/>
            <a:ext cx="3184525" cy="3121025"/>
          </a:xfrm>
        </p:spPr>
        <p:txBody>
          <a:bodyPr/>
          <a:lstStyle>
            <a:lvl1pPr>
              <a:defRPr>
                <a:solidFill>
                  <a:schemeClr val="accent1"/>
                </a:solidFill>
              </a:defRPr>
            </a:lvl1pPr>
          </a:lstStyle>
          <a:p>
            <a:r>
              <a:rPr lang="en-US"/>
              <a:t>Click icon to add picture</a:t>
            </a:r>
          </a:p>
        </p:txBody>
      </p:sp>
      <p:sp>
        <p:nvSpPr>
          <p:cNvPr id="15" name="Picture Placeholder 13">
            <a:extLst>
              <a:ext uri="{FF2B5EF4-FFF2-40B4-BE49-F238E27FC236}">
                <a16:creationId xmlns:a16="http://schemas.microsoft.com/office/drawing/2014/main" id="{A2FC240B-424C-684F-9E06-DF73FBB2000A}"/>
              </a:ext>
            </a:extLst>
          </p:cNvPr>
          <p:cNvSpPr>
            <a:spLocks noGrp="1"/>
          </p:cNvSpPr>
          <p:nvPr>
            <p:ph type="pic" sz="quarter" idx="13"/>
          </p:nvPr>
        </p:nvSpPr>
        <p:spPr>
          <a:xfrm>
            <a:off x="8183545" y="2331541"/>
            <a:ext cx="3184525" cy="3121025"/>
          </a:xfrm>
        </p:spPr>
        <p:txBody>
          <a:bodyPr/>
          <a:lstStyle>
            <a:lvl1pPr>
              <a:defRPr>
                <a:solidFill>
                  <a:schemeClr val="accent1"/>
                </a:solidFill>
              </a:defRPr>
            </a:lvl1pPr>
          </a:lstStyle>
          <a:p>
            <a:r>
              <a:rPr lang="en-US"/>
              <a:t>Click icon to add picture</a:t>
            </a:r>
          </a:p>
        </p:txBody>
      </p:sp>
      <p:sp>
        <p:nvSpPr>
          <p:cNvPr id="16" name="Picture Placeholder 13">
            <a:extLst>
              <a:ext uri="{FF2B5EF4-FFF2-40B4-BE49-F238E27FC236}">
                <a16:creationId xmlns:a16="http://schemas.microsoft.com/office/drawing/2014/main" id="{3DF266AD-BA2C-774F-89B9-5495187BDB74}"/>
              </a:ext>
            </a:extLst>
          </p:cNvPr>
          <p:cNvSpPr>
            <a:spLocks noGrp="1"/>
          </p:cNvSpPr>
          <p:nvPr>
            <p:ph type="pic" sz="quarter" idx="14"/>
          </p:nvPr>
        </p:nvSpPr>
        <p:spPr>
          <a:xfrm>
            <a:off x="4499051" y="2331541"/>
            <a:ext cx="3184525" cy="3121025"/>
          </a:xfrm>
        </p:spPr>
        <p:txBody>
          <a:bodyPr/>
          <a:lstStyle>
            <a:lvl1pPr>
              <a:defRPr>
                <a:solidFill>
                  <a:schemeClr val="accent1"/>
                </a:solidFill>
              </a:defRPr>
            </a:lvl1pPr>
          </a:lstStyle>
          <a:p>
            <a:r>
              <a:rPr lang="en-US"/>
              <a:t>Click icon to add picture</a:t>
            </a:r>
          </a:p>
        </p:txBody>
      </p:sp>
      <p:sp>
        <p:nvSpPr>
          <p:cNvPr id="17" name="Text Placeholder 3">
            <a:extLst>
              <a:ext uri="{FF2B5EF4-FFF2-40B4-BE49-F238E27FC236}">
                <a16:creationId xmlns:a16="http://schemas.microsoft.com/office/drawing/2014/main" id="{E0BAD65B-17B2-6E45-A9F2-9434E7530B94}"/>
              </a:ext>
            </a:extLst>
          </p:cNvPr>
          <p:cNvSpPr>
            <a:spLocks noGrp="1"/>
          </p:cNvSpPr>
          <p:nvPr>
            <p:ph type="body" sz="half" idx="15"/>
          </p:nvPr>
        </p:nvSpPr>
        <p:spPr>
          <a:xfrm>
            <a:off x="823930" y="1676400"/>
            <a:ext cx="10550525" cy="567902"/>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4FE1CB8E-5E45-DF40-8CD3-6097EF2315CF}"/>
              </a:ext>
            </a:extLst>
          </p:cNvPr>
          <p:cNvSpPr>
            <a:spLocks noGrp="1"/>
          </p:cNvSpPr>
          <p:nvPr>
            <p:ph type="body" sz="half" idx="16"/>
          </p:nvPr>
        </p:nvSpPr>
        <p:spPr>
          <a:xfrm>
            <a:off x="81377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3">
            <a:extLst>
              <a:ext uri="{FF2B5EF4-FFF2-40B4-BE49-F238E27FC236}">
                <a16:creationId xmlns:a16="http://schemas.microsoft.com/office/drawing/2014/main" id="{04424382-F6C4-8445-B901-BA168A9707FF}"/>
              </a:ext>
            </a:extLst>
          </p:cNvPr>
          <p:cNvSpPr>
            <a:spLocks noGrp="1"/>
          </p:cNvSpPr>
          <p:nvPr>
            <p:ph type="body" sz="half" idx="17"/>
          </p:nvPr>
        </p:nvSpPr>
        <p:spPr>
          <a:xfrm>
            <a:off x="449169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3">
            <a:extLst>
              <a:ext uri="{FF2B5EF4-FFF2-40B4-BE49-F238E27FC236}">
                <a16:creationId xmlns:a16="http://schemas.microsoft.com/office/drawing/2014/main" id="{B074D2A7-516F-8B44-839D-0125C7B9DC3A}"/>
              </a:ext>
            </a:extLst>
          </p:cNvPr>
          <p:cNvSpPr>
            <a:spLocks noGrp="1"/>
          </p:cNvSpPr>
          <p:nvPr>
            <p:ph type="body" sz="half" idx="18"/>
          </p:nvPr>
        </p:nvSpPr>
        <p:spPr>
          <a:xfrm>
            <a:off x="818993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ubtitle 2">
            <a:extLst>
              <a:ext uri="{FF2B5EF4-FFF2-40B4-BE49-F238E27FC236}">
                <a16:creationId xmlns:a16="http://schemas.microsoft.com/office/drawing/2014/main" id="{5F093101-3D96-9740-BC6D-E027C628AC3C}"/>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230518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24" name="Text Placeholder 3">
            <a:extLst>
              <a:ext uri="{FF2B5EF4-FFF2-40B4-BE49-F238E27FC236}">
                <a16:creationId xmlns:a16="http://schemas.microsoft.com/office/drawing/2014/main" id="{6DE4CB48-7614-C640-A8EB-52564FA07659}"/>
              </a:ext>
            </a:extLst>
          </p:cNvPr>
          <p:cNvSpPr>
            <a:spLocks noGrp="1"/>
          </p:cNvSpPr>
          <p:nvPr>
            <p:ph type="body" sz="half" idx="16"/>
          </p:nvPr>
        </p:nvSpPr>
        <p:spPr>
          <a:xfrm>
            <a:off x="901182" y="2274146"/>
            <a:ext cx="5867290" cy="373041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5" name="Rectangle 24">
            <a:extLst>
              <a:ext uri="{FF2B5EF4-FFF2-40B4-BE49-F238E27FC236}">
                <a16:creationId xmlns:a16="http://schemas.microsoft.com/office/drawing/2014/main" id="{1E6D71A1-D68F-D940-82AE-63D9E9FBC56F}"/>
              </a:ext>
            </a:extLst>
          </p:cNvPr>
          <p:cNvSpPr/>
          <p:nvPr userDrawn="1"/>
        </p:nvSpPr>
        <p:spPr>
          <a:xfrm>
            <a:off x="825843" y="1768248"/>
            <a:ext cx="6040310" cy="4359179"/>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
            <a:extLst>
              <a:ext uri="{FF2B5EF4-FFF2-40B4-BE49-F238E27FC236}">
                <a16:creationId xmlns:a16="http://schemas.microsoft.com/office/drawing/2014/main" id="{F60F9400-B4FD-1243-A054-A0436BE140FD}"/>
              </a:ext>
            </a:extLst>
          </p:cNvPr>
          <p:cNvSpPr>
            <a:spLocks noGrp="1"/>
          </p:cNvSpPr>
          <p:nvPr>
            <p:ph type="body" sz="half" idx="20"/>
          </p:nvPr>
        </p:nvSpPr>
        <p:spPr>
          <a:xfrm>
            <a:off x="901182" y="1903908"/>
            <a:ext cx="5867290" cy="370238"/>
          </a:xfrm>
        </p:spPr>
        <p:txBody>
          <a:bodyPr>
            <a:normAutofit/>
          </a:bodyPr>
          <a:lstStyle>
            <a:lvl1pPr marL="0" indent="0">
              <a:buNone/>
              <a:defRPr sz="1800" b="0" i="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a:extLst>
              <a:ext uri="{FF2B5EF4-FFF2-40B4-BE49-F238E27FC236}">
                <a16:creationId xmlns:a16="http://schemas.microsoft.com/office/drawing/2014/main" id="{084E1EB5-75AA-EF4E-B9DC-1FD513E71757}"/>
              </a:ext>
            </a:extLst>
          </p:cNvPr>
          <p:cNvSpPr/>
          <p:nvPr userDrawn="1"/>
        </p:nvSpPr>
        <p:spPr>
          <a:xfrm>
            <a:off x="7032633" y="1768249"/>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Text Placeholder 3">
            <a:extLst>
              <a:ext uri="{FF2B5EF4-FFF2-40B4-BE49-F238E27FC236}">
                <a16:creationId xmlns:a16="http://schemas.microsoft.com/office/drawing/2014/main" id="{7FEBBD83-4FBE-6D42-A496-58194455A8B9}"/>
              </a:ext>
            </a:extLst>
          </p:cNvPr>
          <p:cNvSpPr>
            <a:spLocks noGrp="1"/>
          </p:cNvSpPr>
          <p:nvPr>
            <p:ph type="body" sz="half" idx="25" hasCustomPrompt="1"/>
          </p:nvPr>
        </p:nvSpPr>
        <p:spPr>
          <a:xfrm>
            <a:off x="7634221" y="1903907"/>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Exercise / Practice</a:t>
            </a:r>
          </a:p>
        </p:txBody>
      </p:sp>
      <p:sp>
        <p:nvSpPr>
          <p:cNvPr id="13" name="Text Placeholder 3">
            <a:extLst>
              <a:ext uri="{FF2B5EF4-FFF2-40B4-BE49-F238E27FC236}">
                <a16:creationId xmlns:a16="http://schemas.microsoft.com/office/drawing/2014/main" id="{4E211E2E-BDD4-8543-B3A6-97884A70447B}"/>
              </a:ext>
            </a:extLst>
          </p:cNvPr>
          <p:cNvSpPr>
            <a:spLocks noGrp="1"/>
          </p:cNvSpPr>
          <p:nvPr>
            <p:ph type="body" sz="half" idx="26" hasCustomPrompt="1"/>
          </p:nvPr>
        </p:nvSpPr>
        <p:spPr>
          <a:xfrm>
            <a:off x="7634221" y="2279826"/>
            <a:ext cx="3688315" cy="592860"/>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4" name="Rectangle 13">
            <a:extLst>
              <a:ext uri="{FF2B5EF4-FFF2-40B4-BE49-F238E27FC236}">
                <a16:creationId xmlns:a16="http://schemas.microsoft.com/office/drawing/2014/main" id="{69F53F17-A93C-1044-B7D4-57170AB095AD}"/>
              </a:ext>
            </a:extLst>
          </p:cNvPr>
          <p:cNvSpPr/>
          <p:nvPr userDrawn="1"/>
        </p:nvSpPr>
        <p:spPr>
          <a:xfrm>
            <a:off x="7032633" y="3270180"/>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Text Placeholder 3">
            <a:extLst>
              <a:ext uri="{FF2B5EF4-FFF2-40B4-BE49-F238E27FC236}">
                <a16:creationId xmlns:a16="http://schemas.microsoft.com/office/drawing/2014/main" id="{85B93F75-42E1-7C4A-9220-6CDD57AEEE27}"/>
              </a:ext>
            </a:extLst>
          </p:cNvPr>
          <p:cNvSpPr>
            <a:spLocks noGrp="1"/>
          </p:cNvSpPr>
          <p:nvPr>
            <p:ph type="body" sz="half" idx="27" hasCustomPrompt="1"/>
          </p:nvPr>
        </p:nvSpPr>
        <p:spPr>
          <a:xfrm>
            <a:off x="7634221" y="3405838"/>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Learning Objective</a:t>
            </a:r>
          </a:p>
        </p:txBody>
      </p:sp>
      <p:sp>
        <p:nvSpPr>
          <p:cNvPr id="18" name="Text Placeholder 3">
            <a:extLst>
              <a:ext uri="{FF2B5EF4-FFF2-40B4-BE49-F238E27FC236}">
                <a16:creationId xmlns:a16="http://schemas.microsoft.com/office/drawing/2014/main" id="{B830354B-B008-B74E-B7C0-126DE5DD5C8F}"/>
              </a:ext>
            </a:extLst>
          </p:cNvPr>
          <p:cNvSpPr>
            <a:spLocks noGrp="1"/>
          </p:cNvSpPr>
          <p:nvPr>
            <p:ph type="body" sz="half" idx="28" hasCustomPrompt="1"/>
          </p:nvPr>
        </p:nvSpPr>
        <p:spPr>
          <a:xfrm>
            <a:off x="7634221" y="3781758"/>
            <a:ext cx="3688315" cy="587144"/>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4" name="Picture 3" descr="A close up of a logo&#10;&#10;Description automatically generated">
            <a:extLst>
              <a:ext uri="{FF2B5EF4-FFF2-40B4-BE49-F238E27FC236}">
                <a16:creationId xmlns:a16="http://schemas.microsoft.com/office/drawing/2014/main" id="{6CAD69C8-19F6-1D45-BEB9-8CB570CEFF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4827" y="1816946"/>
            <a:ext cx="457200" cy="457200"/>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0DC38C14-C08C-6143-B262-6298FADF68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04827" y="3405838"/>
            <a:ext cx="457200" cy="457200"/>
          </a:xfrm>
          <a:prstGeom prst="rect">
            <a:avLst/>
          </a:prstGeom>
        </p:spPr>
      </p:pic>
      <p:sp>
        <p:nvSpPr>
          <p:cNvPr id="16" name="Rectangle 15">
            <a:extLst>
              <a:ext uri="{FF2B5EF4-FFF2-40B4-BE49-F238E27FC236}">
                <a16:creationId xmlns:a16="http://schemas.microsoft.com/office/drawing/2014/main" id="{FA6D9650-7B86-0F48-B1B0-BA3D15798885}"/>
              </a:ext>
            </a:extLst>
          </p:cNvPr>
          <p:cNvSpPr/>
          <p:nvPr userDrawn="1"/>
        </p:nvSpPr>
        <p:spPr>
          <a:xfrm>
            <a:off x="7032633" y="4772111"/>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9" name="Text Placeholder 3">
            <a:extLst>
              <a:ext uri="{FF2B5EF4-FFF2-40B4-BE49-F238E27FC236}">
                <a16:creationId xmlns:a16="http://schemas.microsoft.com/office/drawing/2014/main" id="{07A8AF75-506E-104F-8633-4558E6D8E2A9}"/>
              </a:ext>
            </a:extLst>
          </p:cNvPr>
          <p:cNvSpPr>
            <a:spLocks noGrp="1"/>
          </p:cNvSpPr>
          <p:nvPr>
            <p:ph type="body" sz="half" idx="29" hasCustomPrompt="1"/>
          </p:nvPr>
        </p:nvSpPr>
        <p:spPr>
          <a:xfrm>
            <a:off x="7644381" y="4907769"/>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20" name="Text Placeholder 3">
            <a:extLst>
              <a:ext uri="{FF2B5EF4-FFF2-40B4-BE49-F238E27FC236}">
                <a16:creationId xmlns:a16="http://schemas.microsoft.com/office/drawing/2014/main" id="{C70694BA-FF7F-914E-AE25-355D860D9BF6}"/>
              </a:ext>
            </a:extLst>
          </p:cNvPr>
          <p:cNvSpPr>
            <a:spLocks noGrp="1"/>
          </p:cNvSpPr>
          <p:nvPr>
            <p:ph type="body" sz="half" idx="30" hasCustomPrompt="1"/>
          </p:nvPr>
        </p:nvSpPr>
        <p:spPr>
          <a:xfrm>
            <a:off x="7644381" y="5283689"/>
            <a:ext cx="3688315" cy="580620"/>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22" name="Picture 21" descr="A close up of a logo&#10;&#10;Description automatically generated">
            <a:extLst>
              <a:ext uri="{FF2B5EF4-FFF2-40B4-BE49-F238E27FC236}">
                <a16:creationId xmlns:a16="http://schemas.microsoft.com/office/drawing/2014/main" id="{F5337EF3-750B-014A-BE8C-0555C091656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14987" y="4895100"/>
            <a:ext cx="457200" cy="457200"/>
          </a:xfrm>
          <a:prstGeom prst="rect">
            <a:avLst/>
          </a:prstGeom>
        </p:spPr>
      </p:pic>
      <p:sp>
        <p:nvSpPr>
          <p:cNvPr id="26" name="Subtitle 2">
            <a:extLst>
              <a:ext uri="{FF2B5EF4-FFF2-40B4-BE49-F238E27FC236}">
                <a16:creationId xmlns:a16="http://schemas.microsoft.com/office/drawing/2014/main" id="{6F7C1EE1-68D2-CE49-8652-B5882892DB0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7195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6CF580-CD71-2F49-8594-0C9BBAF7376B}"/>
              </a:ext>
            </a:extLst>
          </p:cNvPr>
          <p:cNvSpPr/>
          <p:nvPr userDrawn="1"/>
        </p:nvSpPr>
        <p:spPr>
          <a:xfrm>
            <a:off x="7030721" y="1768247"/>
            <a:ext cx="4371569" cy="20295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7631767" y="1903907"/>
            <a:ext cx="368885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TIP</a:t>
            </a:r>
          </a:p>
        </p:txBody>
      </p:sp>
      <p:pic>
        <p:nvPicPr>
          <p:cNvPr id="5" name="Picture 4" descr="A close up of a logo&#10;&#10;Description automatically generated">
            <a:extLst>
              <a:ext uri="{FF2B5EF4-FFF2-40B4-BE49-F238E27FC236}">
                <a16:creationId xmlns:a16="http://schemas.microsoft.com/office/drawing/2014/main" id="{B91C80EB-C007-6745-8B12-D3DA8B6CCD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2372" y="1822083"/>
            <a:ext cx="457744" cy="457744"/>
          </a:xfrm>
          <a:prstGeom prst="rect">
            <a:avLst/>
          </a:prstGeom>
        </p:spPr>
      </p:pic>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7631767" y="2279825"/>
            <a:ext cx="3688857" cy="1408511"/>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1" name="Rectangle 10">
            <a:extLst>
              <a:ext uri="{FF2B5EF4-FFF2-40B4-BE49-F238E27FC236}">
                <a16:creationId xmlns:a16="http://schemas.microsoft.com/office/drawing/2014/main" id="{5F58CCE2-B74D-E948-BA8A-1C488B1CD864}"/>
              </a:ext>
            </a:extLst>
          </p:cNvPr>
          <p:cNvSpPr/>
          <p:nvPr userDrawn="1"/>
        </p:nvSpPr>
        <p:spPr>
          <a:xfrm>
            <a:off x="7030721" y="4000145"/>
            <a:ext cx="4371569" cy="20295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2" name="Text Placeholder 3">
            <a:extLst>
              <a:ext uri="{FF2B5EF4-FFF2-40B4-BE49-F238E27FC236}">
                <a16:creationId xmlns:a16="http://schemas.microsoft.com/office/drawing/2014/main" id="{B19A54E6-DD9D-C649-9ED3-5600F137A8EE}"/>
              </a:ext>
            </a:extLst>
          </p:cNvPr>
          <p:cNvSpPr>
            <a:spLocks noGrp="1"/>
          </p:cNvSpPr>
          <p:nvPr>
            <p:ph type="body" sz="half" idx="27" hasCustomPrompt="1"/>
          </p:nvPr>
        </p:nvSpPr>
        <p:spPr>
          <a:xfrm>
            <a:off x="7622671" y="4141479"/>
            <a:ext cx="3697953"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Additional Resources</a:t>
            </a:r>
          </a:p>
        </p:txBody>
      </p:sp>
      <p:sp>
        <p:nvSpPr>
          <p:cNvPr id="14" name="Text Placeholder 3">
            <a:extLst>
              <a:ext uri="{FF2B5EF4-FFF2-40B4-BE49-F238E27FC236}">
                <a16:creationId xmlns:a16="http://schemas.microsoft.com/office/drawing/2014/main" id="{EE30667D-1CAC-1644-B7F7-48B021390DDB}"/>
              </a:ext>
            </a:extLst>
          </p:cNvPr>
          <p:cNvSpPr>
            <a:spLocks noGrp="1"/>
          </p:cNvSpPr>
          <p:nvPr>
            <p:ph type="body" sz="half" idx="28" hasCustomPrompt="1"/>
          </p:nvPr>
        </p:nvSpPr>
        <p:spPr>
          <a:xfrm>
            <a:off x="7622671" y="4517399"/>
            <a:ext cx="3697953" cy="1388776"/>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6" name="Picture 5" descr="A picture containing knot, drawing&#10;&#10;Description automatically generated">
            <a:extLst>
              <a:ext uri="{FF2B5EF4-FFF2-40B4-BE49-F238E27FC236}">
                <a16:creationId xmlns:a16="http://schemas.microsoft.com/office/drawing/2014/main" id="{C2061C90-B99F-F54C-97EC-F8C11EB5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096" y="4080519"/>
            <a:ext cx="457200" cy="457200"/>
          </a:xfrm>
          <a:prstGeom prst="rect">
            <a:avLst/>
          </a:prstGeom>
        </p:spPr>
      </p:pic>
      <p:sp>
        <p:nvSpPr>
          <p:cNvPr id="15" name="Subtitle 2">
            <a:extLst>
              <a:ext uri="{FF2B5EF4-FFF2-40B4-BE49-F238E27FC236}">
                <a16:creationId xmlns:a16="http://schemas.microsoft.com/office/drawing/2014/main" id="{455E46FC-5F8A-5F47-A2BE-7BB222DC2790}"/>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3">
            <a:extLst>
              <a:ext uri="{FF2B5EF4-FFF2-40B4-BE49-F238E27FC236}">
                <a16:creationId xmlns:a16="http://schemas.microsoft.com/office/drawing/2014/main" id="{47907C2A-BB57-E346-8F29-F6A05DE800A2}"/>
              </a:ext>
            </a:extLst>
          </p:cNvPr>
          <p:cNvSpPr>
            <a:spLocks noGrp="1"/>
          </p:cNvSpPr>
          <p:nvPr>
            <p:ph type="body" sz="half" idx="15"/>
          </p:nvPr>
        </p:nvSpPr>
        <p:spPr>
          <a:xfrm>
            <a:off x="825843" y="1676807"/>
            <a:ext cx="5956922" cy="4352895"/>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70414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6940-FA74-6EF8-66E5-625F30F648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A01E3F-94AA-1A99-99F0-F4C8F9D146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17DA8-DB93-71BB-B532-D19D7343E613}"/>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71C2139F-93DD-EB9F-5738-AB32AEB82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C393A-DCCD-827C-4285-C659AB680083}"/>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2560141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6CF580-CD71-2F49-8594-0C9BBAF7376B}"/>
              </a:ext>
            </a:extLst>
          </p:cNvPr>
          <p:cNvSpPr/>
          <p:nvPr userDrawn="1"/>
        </p:nvSpPr>
        <p:spPr>
          <a:xfrm>
            <a:off x="407642" y="1539750"/>
            <a:ext cx="3852444" cy="7352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solidFill>
              </a:rPr>
              <a:t>    </a:t>
            </a:r>
            <a:r>
              <a:rPr lang="en-US">
                <a:solidFill>
                  <a:schemeClr val="bg1"/>
                </a:solidFill>
              </a:rPr>
              <a:t>Topics and learning objectives</a:t>
            </a:r>
          </a:p>
        </p:txBody>
      </p:sp>
      <p:sp>
        <p:nvSpPr>
          <p:cNvPr id="11" name="Rectangle 10">
            <a:extLst>
              <a:ext uri="{FF2B5EF4-FFF2-40B4-BE49-F238E27FC236}">
                <a16:creationId xmlns:a16="http://schemas.microsoft.com/office/drawing/2014/main" id="{5F58CCE2-B74D-E948-BA8A-1C488B1CD864}"/>
              </a:ext>
            </a:extLst>
          </p:cNvPr>
          <p:cNvSpPr/>
          <p:nvPr userDrawn="1"/>
        </p:nvSpPr>
        <p:spPr>
          <a:xfrm>
            <a:off x="7664132" y="2819355"/>
            <a:ext cx="3852444" cy="10194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a:solidFill>
                  <a:schemeClr val="bg1"/>
                </a:solidFill>
              </a:rPr>
              <a:t>  </a:t>
            </a:r>
            <a:r>
              <a:rPr lang="es-ES" err="1">
                <a:solidFill>
                  <a:schemeClr val="bg1"/>
                </a:solidFill>
              </a:rPr>
              <a:t>With</a:t>
            </a:r>
            <a:r>
              <a:rPr lang="es-ES">
                <a:solidFill>
                  <a:schemeClr val="bg1"/>
                </a:solidFill>
              </a:rPr>
              <a:t> </a:t>
            </a:r>
            <a:r>
              <a:rPr lang="es-ES" err="1">
                <a:solidFill>
                  <a:schemeClr val="bg1"/>
                </a:solidFill>
              </a:rPr>
              <a:t>examples</a:t>
            </a:r>
            <a:r>
              <a:rPr lang="es-ES">
                <a:solidFill>
                  <a:schemeClr val="bg1"/>
                </a:solidFill>
              </a:rPr>
              <a:t>, </a:t>
            </a:r>
            <a:r>
              <a:rPr lang="es-ES" err="1">
                <a:solidFill>
                  <a:schemeClr val="bg1"/>
                </a:solidFill>
              </a:rPr>
              <a:t>exercises</a:t>
            </a:r>
            <a:r>
              <a:rPr lang="es-ES">
                <a:solidFill>
                  <a:schemeClr val="bg1"/>
                </a:solidFill>
              </a:rPr>
              <a:t>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err="1">
                <a:solidFill>
                  <a:schemeClr val="bg1"/>
                </a:solidFill>
              </a:rPr>
              <a:t>reading</a:t>
            </a:r>
            <a:r>
              <a:rPr lang="es-ES">
                <a:solidFill>
                  <a:schemeClr val="bg1"/>
                </a:solidFill>
              </a:rPr>
              <a:t> </a:t>
            </a:r>
            <a:r>
              <a:rPr lang="es-ES" err="1">
                <a:solidFill>
                  <a:schemeClr val="bg1"/>
                </a:solidFill>
              </a:rPr>
              <a:t>recommendations</a:t>
            </a:r>
            <a:endParaRPr lang="es-ES">
              <a:solidFill>
                <a:schemeClr val="bg1"/>
              </a:solidFill>
            </a:endParaRPr>
          </a:p>
          <a:p>
            <a:pPr algn="ctr"/>
            <a:endParaRPr lang="en-US">
              <a:solidFill>
                <a:schemeClr val="accent3"/>
              </a:solidFill>
            </a:endParaRPr>
          </a:p>
        </p:txBody>
      </p:sp>
      <p:sp>
        <p:nvSpPr>
          <p:cNvPr id="15" name="Subtitle 2">
            <a:extLst>
              <a:ext uri="{FF2B5EF4-FFF2-40B4-BE49-F238E27FC236}">
                <a16:creationId xmlns:a16="http://schemas.microsoft.com/office/drawing/2014/main" id="{455E46FC-5F8A-5F47-A2BE-7BB222DC2790}"/>
              </a:ext>
            </a:extLst>
          </p:cNvPr>
          <p:cNvSpPr>
            <a:spLocks noGrp="1"/>
          </p:cNvSpPr>
          <p:nvPr>
            <p:ph type="subTitle" idx="11"/>
          </p:nvPr>
        </p:nvSpPr>
        <p:spPr>
          <a:xfrm>
            <a:off x="825843" y="361509"/>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drawing, light&#10;&#10;Description automatically generated">
            <a:extLst>
              <a:ext uri="{FF2B5EF4-FFF2-40B4-BE49-F238E27FC236}">
                <a16:creationId xmlns:a16="http://schemas.microsoft.com/office/drawing/2014/main" id="{ADDE1ACB-2D36-3B42-BA1D-4B9490A8E0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642" y="1711876"/>
            <a:ext cx="457200" cy="413782"/>
          </a:xfrm>
          <a:prstGeom prst="rect">
            <a:avLst/>
          </a:prstGeom>
        </p:spPr>
      </p:pic>
      <p:pic>
        <p:nvPicPr>
          <p:cNvPr id="16" name="Picture 15" descr="A close up of a logo&#10;&#10;Description automatically generated">
            <a:extLst>
              <a:ext uri="{FF2B5EF4-FFF2-40B4-BE49-F238E27FC236}">
                <a16:creationId xmlns:a16="http://schemas.microsoft.com/office/drawing/2014/main" id="{4C534057-DB41-924F-BC75-E024723EA1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709" y="3099598"/>
            <a:ext cx="457200" cy="458949"/>
          </a:xfrm>
          <a:prstGeom prst="rect">
            <a:avLst/>
          </a:prstGeom>
        </p:spPr>
      </p:pic>
      <p:sp>
        <p:nvSpPr>
          <p:cNvPr id="17" name="Rectangle 16">
            <a:extLst>
              <a:ext uri="{FF2B5EF4-FFF2-40B4-BE49-F238E27FC236}">
                <a16:creationId xmlns:a16="http://schemas.microsoft.com/office/drawing/2014/main" id="{D438694F-EEC3-8C4B-98AE-4E986B2E8F06}"/>
              </a:ext>
            </a:extLst>
          </p:cNvPr>
          <p:cNvSpPr/>
          <p:nvPr userDrawn="1"/>
        </p:nvSpPr>
        <p:spPr>
          <a:xfrm>
            <a:off x="7667191" y="4112375"/>
            <a:ext cx="3885295" cy="10148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Available in 4 languages</a:t>
            </a:r>
          </a:p>
        </p:txBody>
      </p:sp>
      <p:sp>
        <p:nvSpPr>
          <p:cNvPr id="19" name="Rectangle 18">
            <a:extLst>
              <a:ext uri="{FF2B5EF4-FFF2-40B4-BE49-F238E27FC236}">
                <a16:creationId xmlns:a16="http://schemas.microsoft.com/office/drawing/2014/main" id="{B8376EEF-432B-1B4B-9C3A-41C6B2145496}"/>
              </a:ext>
            </a:extLst>
          </p:cNvPr>
          <p:cNvSpPr/>
          <p:nvPr userDrawn="1"/>
        </p:nvSpPr>
        <p:spPr>
          <a:xfrm>
            <a:off x="7664132" y="5452868"/>
            <a:ext cx="3885294" cy="10148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Using different formats</a:t>
            </a:r>
          </a:p>
        </p:txBody>
      </p:sp>
      <p:pic>
        <p:nvPicPr>
          <p:cNvPr id="22" name="Picture 21" descr="A close up of a logo&#10;&#10;Description automatically generated">
            <a:extLst>
              <a:ext uri="{FF2B5EF4-FFF2-40B4-BE49-F238E27FC236}">
                <a16:creationId xmlns:a16="http://schemas.microsoft.com/office/drawing/2014/main" id="{43971D92-D73E-8F48-B695-433D611E72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98957" y="5731681"/>
            <a:ext cx="457200" cy="457200"/>
          </a:xfrm>
          <a:prstGeom prst="rect">
            <a:avLst/>
          </a:prstGeom>
        </p:spPr>
      </p:pic>
      <p:graphicFrame>
        <p:nvGraphicFramePr>
          <p:cNvPr id="28" name="Table Placeholder 10">
            <a:extLst>
              <a:ext uri="{FF2B5EF4-FFF2-40B4-BE49-F238E27FC236}">
                <a16:creationId xmlns:a16="http://schemas.microsoft.com/office/drawing/2014/main" id="{1800618D-BE4D-4141-B3D2-5C11D2047126}"/>
              </a:ext>
            </a:extLst>
          </p:cNvPr>
          <p:cNvGraphicFramePr>
            <a:graphicFrameLocks/>
          </p:cNvGraphicFramePr>
          <p:nvPr userDrawn="1">
            <p:extLst>
              <p:ext uri="{D42A27DB-BD31-4B8C-83A1-F6EECF244321}">
                <p14:modId xmlns:p14="http://schemas.microsoft.com/office/powerpoint/2010/main" val="3738997438"/>
              </p:ext>
            </p:extLst>
          </p:nvPr>
        </p:nvGraphicFramePr>
        <p:xfrm>
          <a:off x="407642" y="2343942"/>
          <a:ext cx="7192740" cy="4123752"/>
        </p:xfrm>
        <a:graphic>
          <a:graphicData uri="http://schemas.openxmlformats.org/drawingml/2006/table">
            <a:tbl>
              <a:tblPr>
                <a:tableStyleId>{5C22544A-7EE6-4342-B048-85BDC9FD1C3A}</a:tableStyleId>
              </a:tblPr>
              <a:tblGrid>
                <a:gridCol w="3238561">
                  <a:extLst>
                    <a:ext uri="{9D8B030D-6E8A-4147-A177-3AD203B41FA5}">
                      <a16:colId xmlns:a16="http://schemas.microsoft.com/office/drawing/2014/main" val="2953266475"/>
                    </a:ext>
                  </a:extLst>
                </a:gridCol>
                <a:gridCol w="3954179">
                  <a:extLst>
                    <a:ext uri="{9D8B030D-6E8A-4147-A177-3AD203B41FA5}">
                      <a16:colId xmlns:a16="http://schemas.microsoft.com/office/drawing/2014/main" val="1956677592"/>
                    </a:ext>
                  </a:extLst>
                </a:gridCol>
              </a:tblGrid>
              <a:tr h="458726">
                <a:tc>
                  <a:txBody>
                    <a:bodyPr/>
                    <a:lstStyle/>
                    <a:p>
                      <a:pPr algn="ctr" fontAlgn="ctr"/>
                      <a:r>
                        <a:rPr lang="es-ES" sz="1400" u="none" strike="noStrike" err="1">
                          <a:solidFill>
                            <a:schemeClr val="bg1"/>
                          </a:solidFill>
                          <a:effectLst/>
                        </a:rPr>
                        <a:t>Unit</a:t>
                      </a:r>
                      <a:endParaRPr lang="es-ES" sz="1400" b="0" i="0" u="none" strike="noStrike">
                        <a:solidFill>
                          <a:schemeClr val="bg1"/>
                        </a:solidFill>
                        <a:effectLst/>
                        <a:latin typeface="Arial" panose="020B0604020202020204" pitchFamily="34" charset="0"/>
                      </a:endParaRPr>
                    </a:p>
                  </a:txBody>
                  <a:tcPr marL="9525" marR="9525" marT="9525" marB="0" anchor="ctr">
                    <a:solidFill>
                      <a:schemeClr val="accent3"/>
                    </a:solidFill>
                  </a:tcPr>
                </a:tc>
                <a:tc>
                  <a:txBody>
                    <a:bodyPr/>
                    <a:lstStyle/>
                    <a:p>
                      <a:pPr algn="ctr" fontAlgn="ctr"/>
                      <a:r>
                        <a:rPr lang="es-ES" sz="1400" u="none" strike="noStrike">
                          <a:solidFill>
                            <a:schemeClr val="bg1"/>
                          </a:solidFill>
                          <a:effectLst/>
                        </a:rPr>
                        <a:t>Modules</a:t>
                      </a:r>
                      <a:endParaRPr lang="es-ES" sz="1400" b="0" i="0" u="none" strike="noStrike">
                        <a:solidFill>
                          <a:schemeClr val="bg1"/>
                        </a:solidFill>
                        <a:effectLst/>
                        <a:latin typeface="Arial" panose="020B0604020202020204" pitchFamily="34" charset="0"/>
                      </a:endParaRPr>
                    </a:p>
                  </a:txBody>
                  <a:tcPr marL="9525" marR="9525" marT="9525" marB="0" anchor="ctr">
                    <a:solidFill>
                      <a:schemeClr val="accent3"/>
                    </a:solidFill>
                  </a:tcPr>
                </a:tc>
                <a:extLst>
                  <a:ext uri="{0D108BD9-81ED-4DB2-BD59-A6C34878D82A}">
                    <a16:rowId xmlns:a16="http://schemas.microsoft.com/office/drawing/2014/main" val="1797218083"/>
                  </a:ext>
                </a:extLst>
              </a:tr>
              <a:tr h="424621">
                <a:tc rowSpan="2">
                  <a:txBody>
                    <a:bodyPr/>
                    <a:lstStyle/>
                    <a:p>
                      <a:pPr algn="l" fontAlgn="ctr"/>
                      <a:r>
                        <a:rPr lang="es-ES" sz="1200" u="none" strike="noStrike">
                          <a:effectLst/>
                        </a:rPr>
                        <a:t>1: WPHF and </a:t>
                      </a:r>
                      <a:r>
                        <a:rPr lang="es-ES" sz="1200" u="none" strike="noStrike" err="1">
                          <a:effectLst/>
                        </a:rPr>
                        <a:t>its</a:t>
                      </a:r>
                      <a:r>
                        <a:rPr lang="es-ES" sz="1200" u="none" strike="noStrike">
                          <a:effectLst/>
                        </a:rPr>
                        <a:t> </a:t>
                      </a:r>
                      <a:r>
                        <a:rPr lang="es-ES" sz="1200" u="none" strike="noStrike" err="1">
                          <a:effectLst/>
                        </a:rPr>
                        <a:t>Community</a:t>
                      </a:r>
                      <a:r>
                        <a:rPr lang="es-ES" sz="1200" u="none" strike="noStrike">
                          <a:effectLst/>
                        </a:rPr>
                        <a:t> of </a:t>
                      </a:r>
                      <a:r>
                        <a:rPr lang="es-ES" sz="1200" u="none" strike="noStrike" err="1">
                          <a:effectLst/>
                        </a:rPr>
                        <a:t>Practice</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1: WPHF Community &amp; Capacity Building Programme</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4725949"/>
                  </a:ext>
                </a:extLst>
              </a:tr>
              <a:tr h="217699">
                <a:tc vMerge="1">
                  <a:txBody>
                    <a:bodyPr/>
                    <a:lstStyle/>
                    <a:p>
                      <a:endParaRPr lang="en-GB"/>
                    </a:p>
                  </a:txBody>
                  <a:tcPr/>
                </a:tc>
                <a:tc>
                  <a:txBody>
                    <a:bodyPr/>
                    <a:lstStyle/>
                    <a:p>
                      <a:pPr algn="l" fontAlgn="ctr"/>
                      <a:r>
                        <a:rPr lang="es-ES" sz="1200" u="none" strike="noStrike">
                          <a:effectLst/>
                        </a:rPr>
                        <a:t>Module 2: Welcome to WPHF</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27398256"/>
                  </a:ext>
                </a:extLst>
              </a:tr>
              <a:tr h="264682">
                <a:tc rowSpan="2">
                  <a:txBody>
                    <a:bodyPr/>
                    <a:lstStyle/>
                    <a:p>
                      <a:pPr algn="l" fontAlgn="ctr"/>
                      <a:r>
                        <a:rPr lang="es-ES" sz="1200" u="none" strike="noStrike">
                          <a:effectLst/>
                        </a:rPr>
                        <a:t>2: </a:t>
                      </a:r>
                      <a:r>
                        <a:rPr lang="es-ES" sz="1200" u="none" strike="noStrike" err="1">
                          <a:effectLst/>
                        </a:rPr>
                        <a:t>Strategic</a:t>
                      </a:r>
                      <a:r>
                        <a:rPr lang="es-ES" sz="1200" u="none" strike="noStrike">
                          <a:effectLst/>
                        </a:rPr>
                        <a:t> </a:t>
                      </a:r>
                      <a:r>
                        <a:rPr lang="es-ES" sz="1200" u="none" strike="noStrike" err="1">
                          <a:effectLst/>
                        </a:rPr>
                        <a:t>planning</a:t>
                      </a:r>
                      <a:r>
                        <a:rPr lang="es-ES" sz="1200" u="none" strike="noStrike">
                          <a:effectLst/>
                        </a:rPr>
                        <a:t> &amp; </a:t>
                      </a:r>
                      <a:r>
                        <a:rPr lang="es-ES" sz="1200" u="none" strike="noStrike" err="1">
                          <a:effectLst/>
                        </a:rPr>
                        <a:t>resource</a:t>
                      </a:r>
                      <a:r>
                        <a:rPr lang="es-ES" sz="1200" u="none" strike="noStrike">
                          <a:effectLst/>
                        </a:rPr>
                        <a:t> </a:t>
                      </a:r>
                      <a:r>
                        <a:rPr lang="es-ES" sz="1200" u="none" strike="noStrike" err="1">
                          <a:effectLst/>
                        </a:rPr>
                        <a:t>mobilization</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3: </a:t>
                      </a:r>
                      <a:r>
                        <a:rPr lang="es-ES" sz="1200" u="none" strike="noStrike" err="1">
                          <a:effectLst/>
                        </a:rPr>
                        <a:t>Strategic</a:t>
                      </a:r>
                      <a:r>
                        <a:rPr lang="es-ES" sz="1200" u="none" strike="noStrike">
                          <a:effectLst/>
                        </a:rPr>
                        <a:t> </a:t>
                      </a:r>
                      <a:r>
                        <a:rPr lang="es-ES" sz="1200" u="none" strike="noStrike" err="1">
                          <a:effectLst/>
                        </a:rPr>
                        <a:t>planning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40789988"/>
                  </a:ext>
                </a:extLst>
              </a:tr>
              <a:tr h="414400">
                <a:tc vMerge="1">
                  <a:txBody>
                    <a:bodyPr/>
                    <a:lstStyle/>
                    <a:p>
                      <a:endParaRPr lang="en-GB"/>
                    </a:p>
                  </a:txBody>
                  <a:tcPr/>
                </a:tc>
                <a:tc>
                  <a:txBody>
                    <a:bodyPr/>
                    <a:lstStyle/>
                    <a:p>
                      <a:pPr algn="l" fontAlgn="ctr"/>
                      <a:r>
                        <a:rPr lang="es-ES" sz="1200" u="none" strike="noStrike">
                          <a:effectLst/>
                        </a:rPr>
                        <a:t>Module 4: Resource mobilization</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11864799"/>
                  </a:ext>
                </a:extLst>
              </a:tr>
              <a:tr h="292517">
                <a:tc rowSpan="2">
                  <a:txBody>
                    <a:bodyPr/>
                    <a:lstStyle/>
                    <a:p>
                      <a:pPr algn="l" fontAlgn="ctr"/>
                      <a:r>
                        <a:rPr lang="es-ES" sz="1200" u="none" strike="noStrike">
                          <a:effectLst/>
                        </a:rPr>
                        <a:t>3: </a:t>
                      </a:r>
                      <a:r>
                        <a:rPr lang="es-ES" sz="1200" u="none" strike="noStrike" err="1">
                          <a:effectLst/>
                        </a:rPr>
                        <a:t>Financial</a:t>
                      </a:r>
                      <a:r>
                        <a:rPr lang="es-ES" sz="1200" u="none" strike="noStrike">
                          <a:effectLst/>
                        </a:rPr>
                        <a:t> </a:t>
                      </a:r>
                      <a:r>
                        <a:rPr lang="es-ES" sz="1200" u="none" strike="noStrike" err="1">
                          <a:effectLst/>
                        </a:rPr>
                        <a:t>management</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5: </a:t>
                      </a:r>
                      <a:r>
                        <a:rPr lang="es-ES" sz="1200" u="none" strike="noStrike" err="1">
                          <a:effectLst/>
                        </a:rPr>
                        <a:t>Budgeting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5505055"/>
                  </a:ext>
                </a:extLst>
              </a:tr>
              <a:tr h="320376">
                <a:tc vMerge="1">
                  <a:txBody>
                    <a:bodyPr/>
                    <a:lstStyle/>
                    <a:p>
                      <a:endParaRPr lang="en-GB"/>
                    </a:p>
                  </a:txBody>
                  <a:tcPr/>
                </a:tc>
                <a:tc>
                  <a:txBody>
                    <a:bodyPr/>
                    <a:lstStyle/>
                    <a:p>
                      <a:pPr algn="l" fontAlgn="ctr"/>
                      <a:r>
                        <a:rPr lang="es-ES" sz="1200" u="none" strike="noStrike">
                          <a:effectLst/>
                        </a:rPr>
                        <a:t>Module 6: Financial management and reporting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85447287"/>
                  </a:ext>
                </a:extLst>
              </a:tr>
              <a:tr h="762635">
                <a:tc rowSpan="3">
                  <a:txBody>
                    <a:bodyPr/>
                    <a:lstStyle/>
                    <a:p>
                      <a:pPr algn="l" fontAlgn="ctr"/>
                      <a:r>
                        <a:rPr lang="es-ES" sz="1200" u="none" strike="noStrike">
                          <a:effectLst/>
                        </a:rPr>
                        <a:t>4: </a:t>
                      </a:r>
                      <a:r>
                        <a:rPr lang="es-ES" sz="1200" u="none" strike="noStrike" err="1">
                          <a:effectLst/>
                        </a:rPr>
                        <a:t>Monitoring</a:t>
                      </a:r>
                      <a:r>
                        <a:rPr lang="es-ES" sz="1200" u="none" strike="noStrike">
                          <a:effectLst/>
                        </a:rPr>
                        <a:t>, </a:t>
                      </a:r>
                      <a:r>
                        <a:rPr lang="es-ES" sz="1200" u="none" strike="noStrike" err="1">
                          <a:effectLst/>
                        </a:rPr>
                        <a:t>evaluation</a:t>
                      </a:r>
                      <a:r>
                        <a:rPr lang="es-ES" sz="1200" u="none" strike="noStrike">
                          <a:effectLst/>
                        </a:rPr>
                        <a:t> &amp; </a:t>
                      </a:r>
                      <a:r>
                        <a:rPr lang="es-ES" sz="1200" u="none" strike="noStrike" err="1">
                          <a:effectLst/>
                        </a:rPr>
                        <a:t>learning</a:t>
                      </a:r>
                      <a:r>
                        <a:rPr lang="es-ES" sz="1200" u="none" strike="noStrike">
                          <a:effectLst/>
                        </a:rPr>
                        <a:t> (MEL)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7: Results based management (RBM)</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8206026"/>
                  </a:ext>
                </a:extLst>
              </a:tr>
              <a:tr h="484048">
                <a:tc vMerge="1">
                  <a:txBody>
                    <a:bodyPr/>
                    <a:lstStyle/>
                    <a:p>
                      <a:endParaRPr lang="en-GB"/>
                    </a:p>
                  </a:txBody>
                  <a:tcPr/>
                </a:tc>
                <a:tc>
                  <a:txBody>
                    <a:bodyPr/>
                    <a:lstStyle/>
                    <a:p>
                      <a:pPr algn="l" fontAlgn="ctr"/>
                      <a:r>
                        <a:rPr lang="es-ES" sz="1200" u="none" strike="noStrike">
                          <a:effectLst/>
                        </a:rPr>
                        <a:t>Module 8: MEL</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8415719"/>
                  </a:ext>
                </a:extLst>
              </a:tr>
              <a:tr h="484048">
                <a:tc vMerge="1">
                  <a:txBody>
                    <a:bodyPr/>
                    <a:lstStyle/>
                    <a:p>
                      <a:endParaRPr lang="en-GB"/>
                    </a:p>
                  </a:txBody>
                  <a:tcPr/>
                </a:tc>
                <a:tc>
                  <a:txBody>
                    <a:bodyPr/>
                    <a:lstStyle/>
                    <a:p>
                      <a:pPr algn="l" fontAlgn="ctr"/>
                      <a:r>
                        <a:rPr lang="es-ES" sz="1200" u="none" strike="noStrike">
                          <a:effectLst/>
                        </a:rPr>
                        <a:t>Module 9: </a:t>
                      </a:r>
                      <a:r>
                        <a:rPr lang="es-ES" sz="1200" u="none" strike="noStrike" err="1">
                          <a:effectLst/>
                        </a:rPr>
                        <a:t>Gender</a:t>
                      </a:r>
                      <a:r>
                        <a:rPr lang="es-ES" sz="1200" u="none" strike="noStrike">
                          <a:effectLst/>
                        </a:rPr>
                        <a:t> </a:t>
                      </a:r>
                      <a:r>
                        <a:rPr lang="es-ES" sz="1200" u="none" strike="noStrike" err="1">
                          <a:effectLst/>
                        </a:rPr>
                        <a:t>sensitive</a:t>
                      </a:r>
                      <a:r>
                        <a:rPr lang="es-ES" sz="1200" u="none" strike="noStrike">
                          <a:effectLst/>
                        </a:rPr>
                        <a:t> data </a:t>
                      </a:r>
                      <a:r>
                        <a:rPr lang="es-ES" sz="1200" u="none" strike="noStrike" err="1">
                          <a:effectLst/>
                        </a:rPr>
                        <a:t>collection</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4298468"/>
                  </a:ext>
                </a:extLst>
              </a:tr>
            </a:tbl>
          </a:graphicData>
        </a:graphic>
      </p:graphicFrame>
    </p:spTree>
    <p:extLst>
      <p:ext uri="{BB962C8B-B14F-4D97-AF65-F5344CB8AC3E}">
        <p14:creationId xmlns:p14="http://schemas.microsoft.com/office/powerpoint/2010/main" val="1249602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7F1B-AFA8-4E41-8097-857D8BFDBDF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5E64FBB-0A91-5A4F-A18A-E97B0BA4E4F1}"/>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9542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es Layout">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7625B01F-0C9E-2F4E-8463-1A7D88387B1B}"/>
              </a:ext>
            </a:extLst>
          </p:cNvPr>
          <p:cNvSpPr/>
          <p:nvPr userDrawn="1"/>
        </p:nvSpPr>
        <p:spPr>
          <a:xfrm>
            <a:off x="3067291" y="0"/>
            <a:ext cx="5903089"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24" name="Text Placeholder 3">
            <a:extLst>
              <a:ext uri="{FF2B5EF4-FFF2-40B4-BE49-F238E27FC236}">
                <a16:creationId xmlns:a16="http://schemas.microsoft.com/office/drawing/2014/main" id="{6DE4CB48-7614-C640-A8EB-52564FA07659}"/>
              </a:ext>
            </a:extLst>
          </p:cNvPr>
          <p:cNvSpPr>
            <a:spLocks noGrp="1"/>
          </p:cNvSpPr>
          <p:nvPr>
            <p:ph type="body" sz="half" idx="16"/>
          </p:nvPr>
        </p:nvSpPr>
        <p:spPr>
          <a:xfrm>
            <a:off x="823931" y="3585773"/>
            <a:ext cx="3124658"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8" name="Rectangle 27">
            <a:extLst>
              <a:ext uri="{FF2B5EF4-FFF2-40B4-BE49-F238E27FC236}">
                <a16:creationId xmlns:a16="http://schemas.microsoft.com/office/drawing/2014/main" id="{4BAC1247-E3EE-0644-9406-30100CDAAF3C}"/>
              </a:ext>
            </a:extLst>
          </p:cNvPr>
          <p:cNvSpPr/>
          <p:nvPr userDrawn="1"/>
        </p:nvSpPr>
        <p:spPr>
          <a:xfrm>
            <a:off x="823930" y="2710284"/>
            <a:ext cx="3135603" cy="8754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362C71B4-0AE0-A544-94D4-0376B32F819C}"/>
              </a:ext>
            </a:extLst>
          </p:cNvPr>
          <p:cNvSpPr>
            <a:spLocks noGrp="1"/>
          </p:cNvSpPr>
          <p:nvPr>
            <p:ph type="body" sz="half" idx="20"/>
          </p:nvPr>
        </p:nvSpPr>
        <p:spPr>
          <a:xfrm>
            <a:off x="970046"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52173F6E-FDB9-AD4E-B4C2-EB27EEDB0B57}"/>
              </a:ext>
            </a:extLst>
          </p:cNvPr>
          <p:cNvSpPr>
            <a:spLocks noGrp="1"/>
          </p:cNvSpPr>
          <p:nvPr>
            <p:ph type="body" sz="half" idx="21"/>
          </p:nvPr>
        </p:nvSpPr>
        <p:spPr>
          <a:xfrm>
            <a:off x="4492250" y="3585773"/>
            <a:ext cx="3135603"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Rectangle 13">
            <a:extLst>
              <a:ext uri="{FF2B5EF4-FFF2-40B4-BE49-F238E27FC236}">
                <a16:creationId xmlns:a16="http://schemas.microsoft.com/office/drawing/2014/main" id="{0353E1D6-2D1D-6A44-AEF9-CA222F0E2511}"/>
              </a:ext>
            </a:extLst>
          </p:cNvPr>
          <p:cNvSpPr/>
          <p:nvPr userDrawn="1"/>
        </p:nvSpPr>
        <p:spPr>
          <a:xfrm>
            <a:off x="4504478" y="2710284"/>
            <a:ext cx="3135603" cy="87548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AC2D5ED4-9304-B445-873A-8C4EE85585F1}"/>
              </a:ext>
            </a:extLst>
          </p:cNvPr>
          <p:cNvSpPr>
            <a:spLocks noGrp="1"/>
          </p:cNvSpPr>
          <p:nvPr>
            <p:ph type="body" sz="half" idx="22"/>
          </p:nvPr>
        </p:nvSpPr>
        <p:spPr>
          <a:xfrm>
            <a:off x="4668846"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 Placeholder 3">
            <a:extLst>
              <a:ext uri="{FF2B5EF4-FFF2-40B4-BE49-F238E27FC236}">
                <a16:creationId xmlns:a16="http://schemas.microsoft.com/office/drawing/2014/main" id="{E6F1505B-152B-FC4B-8847-A804E6982253}"/>
              </a:ext>
            </a:extLst>
          </p:cNvPr>
          <p:cNvSpPr>
            <a:spLocks noGrp="1"/>
          </p:cNvSpPr>
          <p:nvPr>
            <p:ph type="body" sz="half" idx="23"/>
          </p:nvPr>
        </p:nvSpPr>
        <p:spPr>
          <a:xfrm>
            <a:off x="8185027" y="3585773"/>
            <a:ext cx="3135603"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Rectangle 17">
            <a:extLst>
              <a:ext uri="{FF2B5EF4-FFF2-40B4-BE49-F238E27FC236}">
                <a16:creationId xmlns:a16="http://schemas.microsoft.com/office/drawing/2014/main" id="{9359A2ED-57D8-4A47-97AE-0AF5FB807F05}"/>
              </a:ext>
            </a:extLst>
          </p:cNvPr>
          <p:cNvSpPr/>
          <p:nvPr userDrawn="1"/>
        </p:nvSpPr>
        <p:spPr>
          <a:xfrm>
            <a:off x="8185027" y="2710284"/>
            <a:ext cx="3135603" cy="87548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BFA2F804-4D54-F549-A19A-BE82896C5BBA}"/>
              </a:ext>
            </a:extLst>
          </p:cNvPr>
          <p:cNvSpPr>
            <a:spLocks noGrp="1"/>
          </p:cNvSpPr>
          <p:nvPr>
            <p:ph type="body" sz="half" idx="24"/>
          </p:nvPr>
        </p:nvSpPr>
        <p:spPr>
          <a:xfrm>
            <a:off x="8331143"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64DF6A72-DDB7-3345-8394-2F9FB43856A1}"/>
              </a:ext>
            </a:extLst>
          </p:cNvPr>
          <p:cNvSpPr>
            <a:spLocks noGrp="1"/>
          </p:cNvSpPr>
          <p:nvPr>
            <p:ph type="body" sz="half" idx="15"/>
          </p:nvPr>
        </p:nvSpPr>
        <p:spPr>
          <a:xfrm>
            <a:off x="823930" y="1678023"/>
            <a:ext cx="8653437" cy="87548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0" name="Subtitle 2">
            <a:extLst>
              <a:ext uri="{FF2B5EF4-FFF2-40B4-BE49-F238E27FC236}">
                <a16:creationId xmlns:a16="http://schemas.microsoft.com/office/drawing/2014/main" id="{454F7A36-BC7C-F841-AD6D-F55701EBF1DA}"/>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5466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1A14FC5F-0E39-6D41-AB80-D5B372E1EBB3}"/>
              </a:ext>
            </a:extLst>
          </p:cNvPr>
          <p:cNvSpPr/>
          <p:nvPr userDrawn="1"/>
        </p:nvSpPr>
        <p:spPr>
          <a:xfrm flipH="1">
            <a:off x="0" y="-1"/>
            <a:ext cx="7331244"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6CF580-CD71-2F49-8594-0C9BBAF7376B}"/>
              </a:ext>
            </a:extLst>
          </p:cNvPr>
          <p:cNvSpPr/>
          <p:nvPr userDrawn="1"/>
        </p:nvSpPr>
        <p:spPr>
          <a:xfrm>
            <a:off x="825842" y="4709057"/>
            <a:ext cx="10488857" cy="1126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1442263" y="4844716"/>
            <a:ext cx="975077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1442263" y="5220636"/>
            <a:ext cx="9750777" cy="482102"/>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7" name="Picture 6" descr="A close up of a logo&#10;&#10;Description automatically generated">
            <a:extLst>
              <a:ext uri="{FF2B5EF4-FFF2-40B4-BE49-F238E27FC236}">
                <a16:creationId xmlns:a16="http://schemas.microsoft.com/office/drawing/2014/main" id="{88B4943F-4955-EB42-B6ED-7C40116952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7301" y="4784953"/>
            <a:ext cx="457200" cy="457200"/>
          </a:xfrm>
          <a:prstGeom prst="rect">
            <a:avLst/>
          </a:prstGeom>
        </p:spPr>
      </p:pic>
      <p:sp>
        <p:nvSpPr>
          <p:cNvPr id="12" name="Subtitle 2">
            <a:extLst>
              <a:ext uri="{FF2B5EF4-FFF2-40B4-BE49-F238E27FC236}">
                <a16:creationId xmlns:a16="http://schemas.microsoft.com/office/drawing/2014/main" id="{39E49211-451B-F642-89AB-7FA24AC0E72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
            <a:extLst>
              <a:ext uri="{FF2B5EF4-FFF2-40B4-BE49-F238E27FC236}">
                <a16:creationId xmlns:a16="http://schemas.microsoft.com/office/drawing/2014/main" id="{099D66B8-4BCA-D949-8954-519D8C8E043C}"/>
              </a:ext>
            </a:extLst>
          </p:cNvPr>
          <p:cNvSpPr>
            <a:spLocks noGrp="1"/>
          </p:cNvSpPr>
          <p:nvPr>
            <p:ph type="body" sz="half" idx="15"/>
          </p:nvPr>
        </p:nvSpPr>
        <p:spPr>
          <a:xfrm>
            <a:off x="825843" y="1656488"/>
            <a:ext cx="10488856" cy="305170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1943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Layout">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1A14FC5F-0E39-6D41-AB80-D5B372E1EBB3}"/>
              </a:ext>
            </a:extLst>
          </p:cNvPr>
          <p:cNvSpPr/>
          <p:nvPr userDrawn="1"/>
        </p:nvSpPr>
        <p:spPr>
          <a:xfrm flipH="1">
            <a:off x="0" y="-1"/>
            <a:ext cx="7331244"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6CF580-CD71-2F49-8594-0C9BBAF7376B}"/>
              </a:ext>
            </a:extLst>
          </p:cNvPr>
          <p:cNvSpPr/>
          <p:nvPr userDrawn="1"/>
        </p:nvSpPr>
        <p:spPr>
          <a:xfrm>
            <a:off x="825842" y="4709057"/>
            <a:ext cx="10488857" cy="1126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1442263" y="4844716"/>
            <a:ext cx="975077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1442263" y="5220636"/>
            <a:ext cx="9750777" cy="482102"/>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2" name="Subtitle 2">
            <a:extLst>
              <a:ext uri="{FF2B5EF4-FFF2-40B4-BE49-F238E27FC236}">
                <a16:creationId xmlns:a16="http://schemas.microsoft.com/office/drawing/2014/main" id="{39E49211-451B-F642-89AB-7FA24AC0E72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
            <a:extLst>
              <a:ext uri="{FF2B5EF4-FFF2-40B4-BE49-F238E27FC236}">
                <a16:creationId xmlns:a16="http://schemas.microsoft.com/office/drawing/2014/main" id="{099D66B8-4BCA-D949-8954-519D8C8E043C}"/>
              </a:ext>
            </a:extLst>
          </p:cNvPr>
          <p:cNvSpPr>
            <a:spLocks noGrp="1"/>
          </p:cNvSpPr>
          <p:nvPr>
            <p:ph type="body" sz="half" idx="15"/>
          </p:nvPr>
        </p:nvSpPr>
        <p:spPr>
          <a:xfrm>
            <a:off x="825843" y="1656488"/>
            <a:ext cx="10488856" cy="305170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98667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C9976C-9745-444F-BDAB-BEDA6663FAB6}"/>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4" name="Subtitle 2">
            <a:extLst>
              <a:ext uri="{FF2B5EF4-FFF2-40B4-BE49-F238E27FC236}">
                <a16:creationId xmlns:a16="http://schemas.microsoft.com/office/drawing/2014/main" id="{65342773-EF9E-5F40-BEA0-0DE0245C841F}"/>
              </a:ext>
            </a:extLst>
          </p:cNvPr>
          <p:cNvSpPr>
            <a:spLocks noGrp="1"/>
          </p:cNvSpPr>
          <p:nvPr>
            <p:ph type="subTitle" idx="11"/>
          </p:nvPr>
        </p:nvSpPr>
        <p:spPr>
          <a:xfrm>
            <a:off x="825843" y="730574"/>
            <a:ext cx="8903372" cy="55219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able Placeholder 6">
            <a:extLst>
              <a:ext uri="{FF2B5EF4-FFF2-40B4-BE49-F238E27FC236}">
                <a16:creationId xmlns:a16="http://schemas.microsoft.com/office/drawing/2014/main" id="{5129142E-09E6-9540-BCFF-6867E09C9208}"/>
              </a:ext>
            </a:extLst>
          </p:cNvPr>
          <p:cNvSpPr>
            <a:spLocks noGrp="1"/>
          </p:cNvSpPr>
          <p:nvPr>
            <p:ph type="tbl" sz="quarter" idx="16"/>
          </p:nvPr>
        </p:nvSpPr>
        <p:spPr>
          <a:xfrm>
            <a:off x="823913" y="1613647"/>
            <a:ext cx="10566400" cy="4477591"/>
          </a:xfrm>
        </p:spPr>
        <p:txBody>
          <a:bodyPr/>
          <a:lstStyle>
            <a:lvl1pPr>
              <a:defRPr>
                <a:solidFill>
                  <a:schemeClr val="accent1"/>
                </a:solidFill>
              </a:defRPr>
            </a:lvl1pPr>
          </a:lstStyle>
          <a:p>
            <a:r>
              <a:rPr lang="en-US"/>
              <a:t>Click icon to add table</a:t>
            </a:r>
          </a:p>
        </p:txBody>
      </p:sp>
    </p:spTree>
    <p:extLst>
      <p:ext uri="{BB962C8B-B14F-4D97-AF65-F5344CB8AC3E}">
        <p14:creationId xmlns:p14="http://schemas.microsoft.com/office/powerpoint/2010/main" val="4177326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Layout">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A72D5CE-DBC0-E34C-985F-23F7F3A5A870}"/>
              </a:ext>
            </a:extLst>
          </p:cNvPr>
          <p:cNvSpPr/>
          <p:nvPr userDrawn="1"/>
        </p:nvSpPr>
        <p:spPr>
          <a:xfrm rot="5400000" flipH="1" flipV="1">
            <a:off x="8114446" y="2777182"/>
            <a:ext cx="6521378" cy="1633728"/>
          </a:xfrm>
          <a:custGeom>
            <a:avLst/>
            <a:gdLst>
              <a:gd name="connsiteX0" fmla="*/ 0 w 6858001"/>
              <a:gd name="connsiteY0" fmla="*/ 2388201 h 2388201"/>
              <a:gd name="connsiteX1" fmla="*/ 0 w 6858001"/>
              <a:gd name="connsiteY1" fmla="*/ 0 h 2388201"/>
              <a:gd name="connsiteX2" fmla="*/ 6858001 w 6858001"/>
              <a:gd name="connsiteY2" fmla="*/ 2388201 h 2388201"/>
              <a:gd name="connsiteX3" fmla="*/ 0 w 6858001"/>
              <a:gd name="connsiteY3" fmla="*/ 2388201 h 2388201"/>
              <a:gd name="connsiteX0" fmla="*/ 0 w 6858001"/>
              <a:gd name="connsiteY0" fmla="*/ 1630963 h 1630963"/>
              <a:gd name="connsiteX1" fmla="*/ 0 w 6858001"/>
              <a:gd name="connsiteY1" fmla="*/ 0 h 1630963"/>
              <a:gd name="connsiteX2" fmla="*/ 6858001 w 6858001"/>
              <a:gd name="connsiteY2" fmla="*/ 1630963 h 1630963"/>
              <a:gd name="connsiteX3" fmla="*/ 0 w 6858001"/>
              <a:gd name="connsiteY3" fmla="*/ 1630963 h 1630963"/>
              <a:gd name="connsiteX0" fmla="*/ 0 w 6858001"/>
              <a:gd name="connsiteY0" fmla="*/ 1630963 h 1630963"/>
              <a:gd name="connsiteX1" fmla="*/ 0 w 6858001"/>
              <a:gd name="connsiteY1" fmla="*/ 0 h 1630963"/>
              <a:gd name="connsiteX2" fmla="*/ 6858001 w 6858001"/>
              <a:gd name="connsiteY2" fmla="*/ 2188 h 1630963"/>
              <a:gd name="connsiteX3" fmla="*/ 0 w 6858001"/>
              <a:gd name="connsiteY3" fmla="*/ 1630963 h 1630963"/>
              <a:gd name="connsiteX0" fmla="*/ 0 w 6858001"/>
              <a:gd name="connsiteY0" fmla="*/ 2873976 h 2873976"/>
              <a:gd name="connsiteX1" fmla="*/ 0 w 6858001"/>
              <a:gd name="connsiteY1" fmla="*/ 0 h 2873976"/>
              <a:gd name="connsiteX2" fmla="*/ 6858001 w 6858001"/>
              <a:gd name="connsiteY2" fmla="*/ 1245201 h 2873976"/>
              <a:gd name="connsiteX3" fmla="*/ 0 w 6858001"/>
              <a:gd name="connsiteY3" fmla="*/ 2873976 h 2873976"/>
              <a:gd name="connsiteX0" fmla="*/ 0 w 5943604"/>
              <a:gd name="connsiteY0" fmla="*/ 2873976 h 2873976"/>
              <a:gd name="connsiteX1" fmla="*/ 0 w 5943604"/>
              <a:gd name="connsiteY1" fmla="*/ 0 h 2873976"/>
              <a:gd name="connsiteX2" fmla="*/ 5943604 w 5943604"/>
              <a:gd name="connsiteY2" fmla="*/ 2549447 h 2873976"/>
              <a:gd name="connsiteX3" fmla="*/ 0 w 5943604"/>
              <a:gd name="connsiteY3" fmla="*/ 2873976 h 2873976"/>
              <a:gd name="connsiteX0" fmla="*/ 19222 w 5962826"/>
              <a:gd name="connsiteY0" fmla="*/ 1143410 h 1143410"/>
              <a:gd name="connsiteX1" fmla="*/ 0 w 5962826"/>
              <a:gd name="connsiteY1" fmla="*/ 0 h 1143410"/>
              <a:gd name="connsiteX2" fmla="*/ 5962826 w 5962826"/>
              <a:gd name="connsiteY2" fmla="*/ 818881 h 1143410"/>
              <a:gd name="connsiteX3" fmla="*/ 19222 w 5962826"/>
              <a:gd name="connsiteY3" fmla="*/ 1143410 h 1143410"/>
              <a:gd name="connsiteX0" fmla="*/ 19222 w 5924382"/>
              <a:gd name="connsiteY0" fmla="*/ 2487738 h 2487738"/>
              <a:gd name="connsiteX1" fmla="*/ 0 w 5924382"/>
              <a:gd name="connsiteY1" fmla="*/ 1344328 h 2487738"/>
              <a:gd name="connsiteX2" fmla="*/ 5924382 w 5924382"/>
              <a:gd name="connsiteY2" fmla="*/ 0 h 2487738"/>
              <a:gd name="connsiteX3" fmla="*/ 19222 w 5924382"/>
              <a:gd name="connsiteY3" fmla="*/ 2487738 h 2487738"/>
              <a:gd name="connsiteX0" fmla="*/ 0 w 5958128"/>
              <a:gd name="connsiteY0" fmla="*/ 2523727 h 2523727"/>
              <a:gd name="connsiteX1" fmla="*/ 33746 w 5958128"/>
              <a:gd name="connsiteY1" fmla="*/ 1344328 h 2523727"/>
              <a:gd name="connsiteX2" fmla="*/ 5958128 w 5958128"/>
              <a:gd name="connsiteY2" fmla="*/ 0 h 2523727"/>
              <a:gd name="connsiteX3" fmla="*/ 0 w 5958128"/>
              <a:gd name="connsiteY3" fmla="*/ 2523727 h 2523727"/>
              <a:gd name="connsiteX0" fmla="*/ 0 w 5958128"/>
              <a:gd name="connsiteY0" fmla="*/ 2523727 h 2523727"/>
              <a:gd name="connsiteX1" fmla="*/ 1963 w 5958128"/>
              <a:gd name="connsiteY1" fmla="*/ 1308339 h 2523727"/>
              <a:gd name="connsiteX2" fmla="*/ 5958128 w 5958128"/>
              <a:gd name="connsiteY2" fmla="*/ 0 h 2523727"/>
              <a:gd name="connsiteX3" fmla="*/ 0 w 5958128"/>
              <a:gd name="connsiteY3" fmla="*/ 2523727 h 2523727"/>
              <a:gd name="connsiteX0" fmla="*/ 0 w 5968724"/>
              <a:gd name="connsiteY0" fmla="*/ 2541719 h 2541719"/>
              <a:gd name="connsiteX1" fmla="*/ 12559 w 5968724"/>
              <a:gd name="connsiteY1" fmla="*/ 1308339 h 2541719"/>
              <a:gd name="connsiteX2" fmla="*/ 5968724 w 5968724"/>
              <a:gd name="connsiteY2" fmla="*/ 0 h 2541719"/>
              <a:gd name="connsiteX3" fmla="*/ 0 w 5968724"/>
              <a:gd name="connsiteY3" fmla="*/ 2541719 h 2541719"/>
              <a:gd name="connsiteX0" fmla="*/ 10090 w 5978814"/>
              <a:gd name="connsiteY0" fmla="*/ 2541719 h 2541719"/>
              <a:gd name="connsiteX1" fmla="*/ 27 w 5978814"/>
              <a:gd name="connsiteY1" fmla="*/ 1321145 h 2541719"/>
              <a:gd name="connsiteX2" fmla="*/ 5978814 w 5978814"/>
              <a:gd name="connsiteY2" fmla="*/ 0 h 2541719"/>
              <a:gd name="connsiteX3" fmla="*/ 10090 w 5978814"/>
              <a:gd name="connsiteY3" fmla="*/ 2541719 h 2541719"/>
              <a:gd name="connsiteX0" fmla="*/ 0 w 5968724"/>
              <a:gd name="connsiteY0" fmla="*/ 2541719 h 2541719"/>
              <a:gd name="connsiteX1" fmla="*/ 5013 w 5968724"/>
              <a:gd name="connsiteY1" fmla="*/ 1321145 h 2541719"/>
              <a:gd name="connsiteX2" fmla="*/ 5968724 w 5968724"/>
              <a:gd name="connsiteY2" fmla="*/ 0 h 2541719"/>
              <a:gd name="connsiteX3" fmla="*/ 0 w 5968724"/>
              <a:gd name="connsiteY3" fmla="*/ 2541719 h 2541719"/>
            </a:gdLst>
            <a:ahLst/>
            <a:cxnLst>
              <a:cxn ang="0">
                <a:pos x="connsiteX0" y="connsiteY0"/>
              </a:cxn>
              <a:cxn ang="0">
                <a:pos x="connsiteX1" y="connsiteY1"/>
              </a:cxn>
              <a:cxn ang="0">
                <a:pos x="connsiteX2" y="connsiteY2"/>
              </a:cxn>
              <a:cxn ang="0">
                <a:pos x="connsiteX3" y="connsiteY3"/>
              </a:cxn>
            </a:cxnLst>
            <a:rect l="l" t="t" r="r" b="b"/>
            <a:pathLst>
              <a:path w="5968724" h="2541719">
                <a:moveTo>
                  <a:pt x="0" y="2541719"/>
                </a:moveTo>
                <a:cubicBezTo>
                  <a:pt x="654" y="2136590"/>
                  <a:pt x="4359" y="1726274"/>
                  <a:pt x="5013" y="1321145"/>
                </a:cubicBezTo>
                <a:lnTo>
                  <a:pt x="5968724" y="0"/>
                </a:lnTo>
                <a:lnTo>
                  <a:pt x="0" y="2541719"/>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7430C983-4194-1D4B-8F0C-B31D5C234641}"/>
              </a:ext>
            </a:extLst>
          </p:cNvPr>
          <p:cNvSpPr>
            <a:spLocks noGrp="1"/>
          </p:cNvSpPr>
          <p:nvPr>
            <p:ph type="title" hasCustomPrompt="1"/>
          </p:nvPr>
        </p:nvSpPr>
        <p:spPr>
          <a:xfrm>
            <a:off x="3681412" y="2857500"/>
            <a:ext cx="4829175" cy="1143000"/>
          </a:xfrm>
          <a:prstGeom prst="rect">
            <a:avLst/>
          </a:prstGeom>
        </p:spPr>
        <p:txBody>
          <a:bodyPr vert="horz" lIns="91440" tIns="45720" rIns="91440" bIns="45720" rtlCol="0" anchor="ctr">
            <a:noAutofit/>
          </a:bodyPr>
          <a:lstStyle>
            <a:lvl1pPr algn="ctr">
              <a:defRPr/>
            </a:lvl1pPr>
          </a:lstStyle>
          <a:p>
            <a:r>
              <a:rPr lang="en-US"/>
              <a:t>Thank you!</a:t>
            </a:r>
          </a:p>
        </p:txBody>
      </p:sp>
      <p:sp>
        <p:nvSpPr>
          <p:cNvPr id="8" name="Right Triangle 7">
            <a:extLst>
              <a:ext uri="{FF2B5EF4-FFF2-40B4-BE49-F238E27FC236}">
                <a16:creationId xmlns:a16="http://schemas.microsoft.com/office/drawing/2014/main" id="{FEDEDEE3-F82C-244F-B0E5-A0150683C65F}"/>
              </a:ext>
            </a:extLst>
          </p:cNvPr>
          <p:cNvSpPr/>
          <p:nvPr userDrawn="1"/>
        </p:nvSpPr>
        <p:spPr>
          <a:xfrm flipH="1" flipV="1">
            <a:off x="10344706" y="-6462"/>
            <a:ext cx="1847293" cy="6857999"/>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3">
            <a:extLst>
              <a:ext uri="{FF2B5EF4-FFF2-40B4-BE49-F238E27FC236}">
                <a16:creationId xmlns:a16="http://schemas.microsoft.com/office/drawing/2014/main" id="{27AB1360-18E9-614F-8E51-B1F6159262C2}"/>
              </a:ext>
            </a:extLst>
          </p:cNvPr>
          <p:cNvSpPr/>
          <p:nvPr userDrawn="1"/>
        </p:nvSpPr>
        <p:spPr>
          <a:xfrm rot="16200000">
            <a:off x="10476806" y="2628960"/>
            <a:ext cx="6842143" cy="1633728"/>
          </a:xfrm>
          <a:custGeom>
            <a:avLst/>
            <a:gdLst>
              <a:gd name="connsiteX0" fmla="*/ 0 w 6858001"/>
              <a:gd name="connsiteY0" fmla="*/ 2388201 h 2388201"/>
              <a:gd name="connsiteX1" fmla="*/ 0 w 6858001"/>
              <a:gd name="connsiteY1" fmla="*/ 0 h 2388201"/>
              <a:gd name="connsiteX2" fmla="*/ 6858001 w 6858001"/>
              <a:gd name="connsiteY2" fmla="*/ 2388201 h 2388201"/>
              <a:gd name="connsiteX3" fmla="*/ 0 w 6858001"/>
              <a:gd name="connsiteY3" fmla="*/ 2388201 h 2388201"/>
              <a:gd name="connsiteX0" fmla="*/ 0 w 6858001"/>
              <a:gd name="connsiteY0" fmla="*/ 1630963 h 1630963"/>
              <a:gd name="connsiteX1" fmla="*/ 0 w 6858001"/>
              <a:gd name="connsiteY1" fmla="*/ 0 h 1630963"/>
              <a:gd name="connsiteX2" fmla="*/ 6858001 w 6858001"/>
              <a:gd name="connsiteY2" fmla="*/ 1630963 h 1630963"/>
              <a:gd name="connsiteX3" fmla="*/ 0 w 6858001"/>
              <a:gd name="connsiteY3" fmla="*/ 1630963 h 1630963"/>
              <a:gd name="connsiteX0" fmla="*/ 0 w 6858001"/>
              <a:gd name="connsiteY0" fmla="*/ 1630963 h 1630963"/>
              <a:gd name="connsiteX1" fmla="*/ 0 w 6858001"/>
              <a:gd name="connsiteY1" fmla="*/ 0 h 1630963"/>
              <a:gd name="connsiteX2" fmla="*/ 6858001 w 6858001"/>
              <a:gd name="connsiteY2" fmla="*/ 2188 h 1630963"/>
              <a:gd name="connsiteX3" fmla="*/ 0 w 6858001"/>
              <a:gd name="connsiteY3" fmla="*/ 1630963 h 1630963"/>
              <a:gd name="connsiteX0" fmla="*/ 0 w 6858001"/>
              <a:gd name="connsiteY0" fmla="*/ 2873976 h 2873976"/>
              <a:gd name="connsiteX1" fmla="*/ 0 w 6858001"/>
              <a:gd name="connsiteY1" fmla="*/ 0 h 2873976"/>
              <a:gd name="connsiteX2" fmla="*/ 6858001 w 6858001"/>
              <a:gd name="connsiteY2" fmla="*/ 1245201 h 2873976"/>
              <a:gd name="connsiteX3" fmla="*/ 0 w 6858001"/>
              <a:gd name="connsiteY3" fmla="*/ 2873976 h 2873976"/>
              <a:gd name="connsiteX0" fmla="*/ 0 w 5943604"/>
              <a:gd name="connsiteY0" fmla="*/ 2873976 h 2873976"/>
              <a:gd name="connsiteX1" fmla="*/ 0 w 5943604"/>
              <a:gd name="connsiteY1" fmla="*/ 0 h 2873976"/>
              <a:gd name="connsiteX2" fmla="*/ 5943604 w 5943604"/>
              <a:gd name="connsiteY2" fmla="*/ 2549447 h 2873976"/>
              <a:gd name="connsiteX3" fmla="*/ 0 w 5943604"/>
              <a:gd name="connsiteY3" fmla="*/ 2873976 h 2873976"/>
              <a:gd name="connsiteX0" fmla="*/ 0 w 5933444"/>
              <a:gd name="connsiteY0" fmla="*/ 2873976 h 2873976"/>
              <a:gd name="connsiteX1" fmla="*/ 0 w 5933444"/>
              <a:gd name="connsiteY1" fmla="*/ 0 h 2873976"/>
              <a:gd name="connsiteX2" fmla="*/ 5933444 w 5933444"/>
              <a:gd name="connsiteY2" fmla="*/ 2656686 h 2873976"/>
              <a:gd name="connsiteX3" fmla="*/ 0 w 5933444"/>
              <a:gd name="connsiteY3" fmla="*/ 2873976 h 2873976"/>
              <a:gd name="connsiteX0" fmla="*/ 0 w 6035044"/>
              <a:gd name="connsiteY0" fmla="*/ 2873976 h 2873976"/>
              <a:gd name="connsiteX1" fmla="*/ 0 w 6035044"/>
              <a:gd name="connsiteY1" fmla="*/ 0 h 2873976"/>
              <a:gd name="connsiteX2" fmla="*/ 6035044 w 6035044"/>
              <a:gd name="connsiteY2" fmla="*/ 2692432 h 2873976"/>
              <a:gd name="connsiteX3" fmla="*/ 0 w 6035044"/>
              <a:gd name="connsiteY3" fmla="*/ 2873976 h 2873976"/>
            </a:gdLst>
            <a:ahLst/>
            <a:cxnLst>
              <a:cxn ang="0">
                <a:pos x="connsiteX0" y="connsiteY0"/>
              </a:cxn>
              <a:cxn ang="0">
                <a:pos x="connsiteX1" y="connsiteY1"/>
              </a:cxn>
              <a:cxn ang="0">
                <a:pos x="connsiteX2" y="connsiteY2"/>
              </a:cxn>
              <a:cxn ang="0">
                <a:pos x="connsiteX3" y="connsiteY3"/>
              </a:cxn>
            </a:cxnLst>
            <a:rect l="l" t="t" r="r" b="b"/>
            <a:pathLst>
              <a:path w="6035044" h="2873976">
                <a:moveTo>
                  <a:pt x="0" y="2873976"/>
                </a:moveTo>
                <a:lnTo>
                  <a:pt x="0" y="0"/>
                </a:lnTo>
                <a:lnTo>
                  <a:pt x="6035044" y="2692432"/>
                </a:lnTo>
                <a:lnTo>
                  <a:pt x="0" y="2873976"/>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AE821D41-688A-E944-86C3-959FAB6B68FB}"/>
              </a:ext>
            </a:extLst>
          </p:cNvPr>
          <p:cNvSpPr/>
          <p:nvPr userDrawn="1"/>
        </p:nvSpPr>
        <p:spPr>
          <a:xfrm rot="10800000" flipV="1">
            <a:off x="2" y="2433"/>
            <a:ext cx="2515686" cy="6842142"/>
          </a:xfrm>
          <a:prstGeom prst="parallelogram">
            <a:avLst>
              <a:gd name="adj" fmla="val 70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05622733-A27E-DD48-87CF-7AC8AEFD6EB8}"/>
              </a:ext>
            </a:extLst>
          </p:cNvPr>
          <p:cNvSpPr/>
          <p:nvPr userDrawn="1"/>
        </p:nvSpPr>
        <p:spPr>
          <a:xfrm rot="10800000" flipH="1" flipV="1">
            <a:off x="0" y="-6462"/>
            <a:ext cx="2515687" cy="6864462"/>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5606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0DCF-BB65-7344-968B-BCCF5549F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635D6-55A3-BB45-AFE3-D4F88647B11A}"/>
              </a:ext>
            </a:extLst>
          </p:cNvPr>
          <p:cNvSpPr>
            <a:spLocks noGrp="1"/>
          </p:cNvSpPr>
          <p:nvPr>
            <p:ph type="subTitle" idx="1"/>
          </p:nvPr>
        </p:nvSpPr>
        <p:spPr>
          <a:xfrm>
            <a:off x="1524000" y="412273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3824B-EC8B-A946-A404-CF436DB2D5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CADD314-E93F-0D41-B956-46A07922E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52E3EB-F318-AE40-B4E7-4C92AD9544AC}"/>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734514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D0FF-C3AC-194D-89AA-BF5E99DFC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9D152-7C3B-C140-9A74-575FF64B41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2611C-FE93-D84F-B04B-73694FBB34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41BE59E-66C2-3C4D-B448-45BA1F8C6D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51788-AC31-0247-AE03-B16D19838CEF}"/>
              </a:ext>
            </a:extLst>
          </p:cNvPr>
          <p:cNvSpPr>
            <a:spLocks noGrp="1"/>
          </p:cNvSpPr>
          <p:nvPr>
            <p:ph type="sldNum" sz="quarter" idx="12"/>
          </p:nvPr>
        </p:nvSpPr>
        <p:spPr/>
        <p:txBody>
          <a:bodyPr/>
          <a:lstStyle/>
          <a:p>
            <a:fld id="{8AB3F92E-EDB3-A342-AA57-478032349917}" type="slidenum">
              <a:rPr lang="en-US" smtClean="0"/>
              <a:t>‹#›</a:t>
            </a:fld>
            <a:endParaRPr lang="en-US"/>
          </a:p>
        </p:txBody>
      </p:sp>
      <p:sp>
        <p:nvSpPr>
          <p:cNvPr id="7" name="Content Placeholder 2">
            <a:extLst>
              <a:ext uri="{FF2B5EF4-FFF2-40B4-BE49-F238E27FC236}">
                <a16:creationId xmlns:a16="http://schemas.microsoft.com/office/drawing/2014/main" id="{C9B24113-D82C-224B-B58D-13A06434E841}"/>
              </a:ext>
            </a:extLst>
          </p:cNvPr>
          <p:cNvSpPr>
            <a:spLocks noGrp="1"/>
          </p:cNvSpPr>
          <p:nvPr>
            <p:ph idx="13" hasCustomPrompt="1"/>
          </p:nvPr>
        </p:nvSpPr>
        <p:spPr>
          <a:xfrm>
            <a:off x="2652713" y="72972"/>
            <a:ext cx="3933825" cy="1092137"/>
          </a:xfrm>
        </p:spPr>
        <p:txBody>
          <a:bodyPr/>
          <a:lstStyle>
            <a:lvl2pPr marL="457200" indent="0">
              <a:buNone/>
              <a:defRPr/>
            </a:lvl2pPr>
          </a:lstStyle>
          <a:p>
            <a:pPr lvl="1"/>
            <a:r>
              <a:rPr lang="en-US"/>
              <a:t>Second level</a:t>
            </a:r>
          </a:p>
        </p:txBody>
      </p:sp>
    </p:spTree>
    <p:extLst>
      <p:ext uri="{BB962C8B-B14F-4D97-AF65-F5344CB8AC3E}">
        <p14:creationId xmlns:p14="http://schemas.microsoft.com/office/powerpoint/2010/main" val="181504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8D2E-DA3B-4D4B-9141-0D9CBADA9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7A292C-0132-D840-AD27-8D8C8AF87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9C996C-CC0D-A543-8EE1-7C98D61E250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727BDD3-5890-1442-971F-C0A65625E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1E6AAD-9318-4C4A-9093-0CDFE09B7F81}"/>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672282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E70B-2EAC-5BDE-3068-633A3D3F16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A51E06-0B8C-6D36-525E-D92E9074BC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04AFA-3F3C-9EF7-1212-A71920C39230}"/>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53638451-DD59-719B-9C0C-EDE11C79F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42653-2C3A-6450-269C-EAF36DE592F1}"/>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3281153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B062-D83A-F24F-9B25-0F7EFD291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46C9F-6E53-CC4F-955E-D84DA0ABAA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055F2-1C25-C647-8C22-9650A5305D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AB264-0694-074E-82DB-4D82681C27D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23E7724-1964-B347-B4C3-B8ABDD2996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35D11-F610-3A41-9065-CB849AD1FBE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3060972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67B1-6455-6847-804D-489EA1B7D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172F30-7A12-1747-BCAD-261B33EF9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30289F-61B6-4446-AED3-C4BA4F2604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319A14-1A5F-3D4C-B465-513AB24DE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B15CF0-0D84-FD45-9A9F-0858B27626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95001-AF65-C94C-A768-5247AF36345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CA83A34-23C0-8E43-8B55-4293D97460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BF56B5-A1C6-D845-826B-BDACA70DFAF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2811972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FB3E-7CB1-A042-A0BA-A83B99938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D28AD4-6BB9-1941-AE51-6E74F12211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3D6392F-3A67-3F47-B0FE-CFE110609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71A094A-90F2-474A-99A6-2EAC73DA6589}"/>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211849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4409-65F9-6443-A2ED-78895E4054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1E02C5C-DD1C-A64E-8B05-53183FC2F0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31CE87-882A-E54D-B384-20E88405C9A5}"/>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5552649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15FC-21FD-5D41-AEBB-4C5B12D53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B2DED6-0835-1448-9B70-88A7D278B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8353B-7D5A-CC44-8EE3-D94F8DEE093C}"/>
              </a:ext>
            </a:extLst>
          </p:cNvPr>
          <p:cNvSpPr>
            <a:spLocks noGrp="1"/>
          </p:cNvSpPr>
          <p:nvPr>
            <p:ph type="body" sz="half" idx="2"/>
          </p:nvPr>
        </p:nvSpPr>
        <p:spPr>
          <a:xfrm>
            <a:off x="741354" y="2214901"/>
            <a:ext cx="3932237" cy="1600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E94A26-8EA9-1844-9262-405D5D11A2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484B4F0-406B-EF4C-96B5-BC0C2F299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20E47D-3852-3549-9C42-F6366B307725}"/>
              </a:ext>
            </a:extLst>
          </p:cNvPr>
          <p:cNvSpPr>
            <a:spLocks noGrp="1"/>
          </p:cNvSpPr>
          <p:nvPr>
            <p:ph type="sldNum" sz="quarter" idx="12"/>
          </p:nvPr>
        </p:nvSpPr>
        <p:spPr/>
        <p:txBody>
          <a:bodyPr/>
          <a:lstStyle/>
          <a:p>
            <a:fld id="{8AB3F92E-EDB3-A342-AA57-478032349917}" type="slidenum">
              <a:rPr lang="en-US" smtClean="0"/>
              <a:t>‹#›</a:t>
            </a:fld>
            <a:endParaRPr lang="en-US"/>
          </a:p>
        </p:txBody>
      </p:sp>
      <p:sp>
        <p:nvSpPr>
          <p:cNvPr id="8" name="Text Placeholder 3">
            <a:extLst>
              <a:ext uri="{FF2B5EF4-FFF2-40B4-BE49-F238E27FC236}">
                <a16:creationId xmlns:a16="http://schemas.microsoft.com/office/drawing/2014/main" id="{4713BCE2-0FD1-574D-95F5-DABD7A202DA3}"/>
              </a:ext>
            </a:extLst>
          </p:cNvPr>
          <p:cNvSpPr>
            <a:spLocks noGrp="1"/>
          </p:cNvSpPr>
          <p:nvPr>
            <p:ph type="body" sz="half" idx="13"/>
          </p:nvPr>
        </p:nvSpPr>
        <p:spPr>
          <a:xfrm>
            <a:off x="620331" y="4260851"/>
            <a:ext cx="3932237" cy="1600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407814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B650-346A-9E41-89E3-22234BC6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4F448-3DBC-7247-9688-01144B6A5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ACE3E3E-8689-8844-88ED-CB54839DF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DFAFFA-DE55-9442-B147-B4E7C6229B2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A6C6EA0-1953-E940-91AA-3EDB1D7D0F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C9564E-791E-B244-9DC9-3C727FB3457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4288737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EF5-FCDF-AE40-BEE1-0F0F36382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3E1C3-9711-8642-9F0F-C13AB9FCF2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18635-3C07-E946-8E0E-C53BD784915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1506FA8-344D-194D-B963-D3776EB2A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146897-78EC-A947-B2BF-E8C3437037F0}"/>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3535794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5EA97-6775-7A42-B52E-9D25133E9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7227A9-83FD-2846-8E57-A34128F3DC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A03-6B93-154B-B7D9-2262450E9BF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FCA064D-39A4-6C4C-A71E-07B0557E5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7FB034-07F2-C249-B807-4EC6F57956CF}"/>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650216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FB40-D6F5-4B42-AF4B-296893BF33F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1A5594F-E996-0B4E-BF18-D262632CB087}"/>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9952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81967-B4B8-EF42-6B30-6998D1E86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C84D7-3999-0BC1-8581-742D01526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B36857-3D36-CA28-90C4-46FEEE4510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E1927-4BD8-BF62-AA08-1B5A7FB631A5}"/>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6" name="Footer Placeholder 5">
            <a:extLst>
              <a:ext uri="{FF2B5EF4-FFF2-40B4-BE49-F238E27FC236}">
                <a16:creationId xmlns:a16="http://schemas.microsoft.com/office/drawing/2014/main" id="{1B438ED2-49A5-A221-7D0D-96FB4C03A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70CA23-3880-A6A4-1F5D-4583651BFB93}"/>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1855576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A3AD-E6FF-296D-12AE-CE9309CC3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66BC05-8670-9270-EB57-EF8279D109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7ED25A-F743-9354-7598-D96B59F6E6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B921BE-E2F0-502A-692D-D3CE7197BB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4BFBA2-39BF-9854-082A-E17043232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91B12-71D8-0E8D-7219-6CC6F0362719}"/>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8" name="Footer Placeholder 7">
            <a:extLst>
              <a:ext uri="{FF2B5EF4-FFF2-40B4-BE49-F238E27FC236}">
                <a16:creationId xmlns:a16="http://schemas.microsoft.com/office/drawing/2014/main" id="{AF79E707-0EE0-2392-7156-B6FF8FA750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08F6B6-A149-5733-0B13-F759D3F85C5E}"/>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150521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9DC2D-9C12-9872-45B6-53432DD5AA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3A2E86-B8DA-EC8D-182B-E2DD40991BE1}"/>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4" name="Footer Placeholder 3">
            <a:extLst>
              <a:ext uri="{FF2B5EF4-FFF2-40B4-BE49-F238E27FC236}">
                <a16:creationId xmlns:a16="http://schemas.microsoft.com/office/drawing/2014/main" id="{7126EA5B-FB82-926C-134C-C048693745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9FE123-EC86-23AE-44BB-4AA76216325E}"/>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318605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8A18F9-7A0D-54A8-AD18-48B845EFD027}"/>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3" name="Footer Placeholder 2">
            <a:extLst>
              <a:ext uri="{FF2B5EF4-FFF2-40B4-BE49-F238E27FC236}">
                <a16:creationId xmlns:a16="http://schemas.microsoft.com/office/drawing/2014/main" id="{93D3284D-111D-331F-2112-3F3560E52A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59D42-F27F-7EAB-1419-7ADDC4E554D7}"/>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194588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1482-FB5F-DAEA-5C62-E994FE357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42CE09-B07B-FB51-E1EA-451920D0BA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7D9251-2AB4-34DF-76CD-55936F220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A46EB0-E302-9200-6398-A754D08E2213}"/>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6" name="Footer Placeholder 5">
            <a:extLst>
              <a:ext uri="{FF2B5EF4-FFF2-40B4-BE49-F238E27FC236}">
                <a16:creationId xmlns:a16="http://schemas.microsoft.com/office/drawing/2014/main" id="{060387D2-ABE8-0A1E-8C81-EA85BB2E51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F0FA0-C762-5173-88F3-3FD30D028949}"/>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278664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5D5C7-2A67-7DFB-B1ED-B839F0957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E672D9-ACE2-9E8C-0CE6-C4A51E3A8A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B1149B-A3F1-918F-9FB4-400439341C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FB79D-D255-3251-EBF5-A107FD6D3740}"/>
              </a:ext>
            </a:extLst>
          </p:cNvPr>
          <p:cNvSpPr>
            <a:spLocks noGrp="1"/>
          </p:cNvSpPr>
          <p:nvPr>
            <p:ph type="dt" sz="half" idx="10"/>
          </p:nvPr>
        </p:nvSpPr>
        <p:spPr/>
        <p:txBody>
          <a:bodyPr/>
          <a:lstStyle/>
          <a:p>
            <a:fld id="{A6E483FF-805D-46CE-BDD4-5D26110BC646}" type="datetimeFigureOut">
              <a:rPr lang="en-US" smtClean="0"/>
              <a:t>1/7/2025</a:t>
            </a:fld>
            <a:endParaRPr lang="en-US"/>
          </a:p>
        </p:txBody>
      </p:sp>
      <p:sp>
        <p:nvSpPr>
          <p:cNvPr id="6" name="Footer Placeholder 5">
            <a:extLst>
              <a:ext uri="{FF2B5EF4-FFF2-40B4-BE49-F238E27FC236}">
                <a16:creationId xmlns:a16="http://schemas.microsoft.com/office/drawing/2014/main" id="{9B405489-9917-B538-B82F-E4EEA1390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59CE18-E8AF-6CCE-6C7A-AFEC0E2B6C92}"/>
              </a:ext>
            </a:extLst>
          </p:cNvPr>
          <p:cNvSpPr>
            <a:spLocks noGrp="1"/>
          </p:cNvSpPr>
          <p:nvPr>
            <p:ph type="sldNum" sz="quarter" idx="12"/>
          </p:nvPr>
        </p:nvSpPr>
        <p:spPr/>
        <p:txBody>
          <a:bodyPr/>
          <a:lstStyle/>
          <a:p>
            <a:fld id="{68B0DAD4-2D34-41E9-BE59-7189DC054E6C}" type="slidenum">
              <a:rPr lang="en-US" smtClean="0"/>
              <a:t>‹#›</a:t>
            </a:fld>
            <a:endParaRPr lang="en-US"/>
          </a:p>
        </p:txBody>
      </p:sp>
    </p:spTree>
    <p:extLst>
      <p:ext uri="{BB962C8B-B14F-4D97-AF65-F5344CB8AC3E}">
        <p14:creationId xmlns:p14="http://schemas.microsoft.com/office/powerpoint/2010/main" val="402468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A9DBAC-92C7-D1CB-BC7A-4E583E3D2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51527-AA5D-B197-73BD-9ACC00015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998FE-1FDE-B641-5C02-3F9C906837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483FF-805D-46CE-BDD4-5D26110BC646}" type="datetimeFigureOut">
              <a:rPr lang="en-US" smtClean="0"/>
              <a:t>1/7/2025</a:t>
            </a:fld>
            <a:endParaRPr lang="en-US"/>
          </a:p>
        </p:txBody>
      </p:sp>
      <p:sp>
        <p:nvSpPr>
          <p:cNvPr id="5" name="Footer Placeholder 4">
            <a:extLst>
              <a:ext uri="{FF2B5EF4-FFF2-40B4-BE49-F238E27FC236}">
                <a16:creationId xmlns:a16="http://schemas.microsoft.com/office/drawing/2014/main" id="{5416F9DA-9329-25F6-22F6-F2F3B8C607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F17E77-DC26-02B2-6C05-8E93E98F0D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AD4-2D34-41E9-BE59-7189DC054E6C}" type="slidenum">
              <a:rPr lang="en-US" smtClean="0"/>
              <a:t>‹#›</a:t>
            </a:fld>
            <a:endParaRPr lang="en-US"/>
          </a:p>
        </p:txBody>
      </p:sp>
    </p:spTree>
    <p:extLst>
      <p:ext uri="{BB962C8B-B14F-4D97-AF65-F5344CB8AC3E}">
        <p14:creationId xmlns:p14="http://schemas.microsoft.com/office/powerpoint/2010/main" val="1485127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92036-8D89-D246-A50B-503518776A40}"/>
              </a:ext>
            </a:extLst>
          </p:cNvPr>
          <p:cNvSpPr>
            <a:spLocks noGrp="1"/>
          </p:cNvSpPr>
          <p:nvPr>
            <p:ph type="title"/>
          </p:nvPr>
        </p:nvSpPr>
        <p:spPr>
          <a:xfrm>
            <a:off x="825843" y="1814513"/>
            <a:ext cx="10527957" cy="914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Source Sans Pro Semibold-44</a:t>
            </a:r>
          </a:p>
        </p:txBody>
      </p:sp>
      <p:sp>
        <p:nvSpPr>
          <p:cNvPr id="3" name="Text Placeholder 2">
            <a:extLst>
              <a:ext uri="{FF2B5EF4-FFF2-40B4-BE49-F238E27FC236}">
                <a16:creationId xmlns:a16="http://schemas.microsoft.com/office/drawing/2014/main" id="{9F15863C-7591-494F-97F5-909DCEDCC3CA}"/>
              </a:ext>
            </a:extLst>
          </p:cNvPr>
          <p:cNvSpPr>
            <a:spLocks noGrp="1"/>
          </p:cNvSpPr>
          <p:nvPr>
            <p:ph type="body" idx="1"/>
          </p:nvPr>
        </p:nvSpPr>
        <p:spPr>
          <a:xfrm>
            <a:off x="838200" y="2779775"/>
            <a:ext cx="10515600" cy="3397187"/>
          </a:xfrm>
          <a:prstGeom prst="rect">
            <a:avLst/>
          </a:prstGeom>
        </p:spPr>
        <p:txBody>
          <a:bodyPr vert="horz" lIns="91440" tIns="45720" rIns="91440" bIns="45720" rtlCol="0">
            <a:normAutofit/>
          </a:bodyPr>
          <a:lstStyle/>
          <a:p>
            <a:pPr lvl="0"/>
            <a:r>
              <a:rPr lang="en-US"/>
              <a:t>Source Sans Pro semibold-28</a:t>
            </a:r>
          </a:p>
          <a:p>
            <a:pPr lvl="1"/>
            <a:r>
              <a:rPr lang="en-US"/>
              <a:t>Source Sans Pro light 24</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Source Sans Pro light 18</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Source Sans Pro Regular 18</a:t>
            </a:r>
          </a:p>
          <a:p>
            <a:pPr lvl="4"/>
            <a:r>
              <a:rPr lang="en-US"/>
              <a:t>Source Sans Pro light </a:t>
            </a:r>
            <a:r>
              <a:rPr lang="en-US" b="1"/>
              <a:t>16</a:t>
            </a:r>
            <a:endParaRPr lang="en-US"/>
          </a:p>
        </p:txBody>
      </p:sp>
      <p:sp>
        <p:nvSpPr>
          <p:cNvPr id="6" name="Slide Number Placeholder 5">
            <a:extLst>
              <a:ext uri="{FF2B5EF4-FFF2-40B4-BE49-F238E27FC236}">
                <a16:creationId xmlns:a16="http://schemas.microsoft.com/office/drawing/2014/main" id="{DFD2F488-1FA4-2844-A69C-188DE41BA61B}"/>
              </a:ext>
            </a:extLst>
          </p:cNvPr>
          <p:cNvSpPr>
            <a:spLocks noGrp="1"/>
          </p:cNvSpPr>
          <p:nvPr>
            <p:ph type="sldNum" sz="quarter" idx="4"/>
          </p:nvPr>
        </p:nvSpPr>
        <p:spPr>
          <a:xfrm>
            <a:off x="825843" y="6356350"/>
            <a:ext cx="2743200" cy="365125"/>
          </a:xfrm>
          <a:prstGeom prst="rect">
            <a:avLst/>
          </a:prstGeom>
        </p:spPr>
        <p:txBody>
          <a:bodyPr vert="horz" lIns="91440" tIns="45720" rIns="91440" bIns="45720" rtlCol="0" anchor="ctr"/>
          <a:lstStyle>
            <a:lvl1pPr algn="l">
              <a:defRPr sz="1200">
                <a:solidFill>
                  <a:schemeClr val="accent6">
                    <a:lumMod val="90000"/>
                  </a:schemeClr>
                </a:solidFill>
              </a:defRPr>
            </a:lvl1pPr>
          </a:lstStyle>
          <a:p>
            <a:fld id="{8AB3F92E-EDB3-A342-AA57-478032349917}" type="slidenum">
              <a:rPr lang="en-US" smtClean="0"/>
              <a:pPr/>
              <a:t>‹#›</a:t>
            </a:fld>
            <a:endParaRPr lang="en-US"/>
          </a:p>
        </p:txBody>
      </p:sp>
    </p:spTree>
    <p:extLst>
      <p:ext uri="{BB962C8B-B14F-4D97-AF65-F5344CB8AC3E}">
        <p14:creationId xmlns:p14="http://schemas.microsoft.com/office/powerpoint/2010/main" val="38406736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4800" kern="1200" baseline="0">
          <a:solidFill>
            <a:schemeClr val="accent3"/>
          </a:solidFill>
          <a:latin typeface="Source Sans Pro Semibold"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cap="all" baseline="0">
          <a:solidFill>
            <a:schemeClr val="accent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accent3"/>
          </a:solidFill>
          <a:latin typeface="Source Sans Pro Light" panose="020B0403030403020204" pitchFamily="34" charset="0"/>
          <a:ea typeface="Source Sans Pro Light" panose="020B0403030403020204" pitchFamily="34"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b="0" i="0" kern="1200" baseline="0">
          <a:solidFill>
            <a:schemeClr val="tx1"/>
          </a:solidFill>
          <a:latin typeface="Source Sans Pro Light" panose="020B0403030403020204" pitchFamily="34" charset="0"/>
          <a:ea typeface="Source Sans Pro Light" panose="020B0403030403020204" pitchFamily="34" charset="0"/>
          <a:cs typeface="+mn-cs"/>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cap="all" spc="200" baseline="0">
          <a:solidFill>
            <a:schemeClr val="accent1"/>
          </a:solidFill>
          <a:latin typeface="Source Sans Pro Semibold"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hyperlink" Target="https://wphfund.org/appel-a-propositions-en-haiti/"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Haiti.enquiries@unwomen.org" TargetMode="External"/><Relationship Id="rId4" Type="http://schemas.openxmlformats.org/officeDocument/2006/relationships/hyperlink" Target="mailto:WPHFAPPLICATIONS@UNWOMEN.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phfund.org/appel-a-propositions-en-haiti/" TargetMode="External"/><Relationship Id="rId3" Type="http://schemas.openxmlformats.org/officeDocument/2006/relationships/image" Target="../media/image11.jpeg"/><Relationship Id="rId7" Type="http://schemas.openxmlformats.org/officeDocument/2006/relationships/hyperlink" Target="https://wphfund.org/wp-content/uploads/2024/04/Impact-and-Indicator-Tip-Sheet_Institutional-Funding_FR-FIN_Jan5-2024.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phfund.org/wp-content/uploads/2024/07/Impact-and-Indicator-Tip-Sheet_Impact-6_Peacebuilding-and-Recovery_FR-FIN_Jan5-2024.pdf" TargetMode="External"/><Relationship Id="rId5" Type="http://schemas.openxmlformats.org/officeDocument/2006/relationships/hyperlink" Target="https://wphfund.org/wp-content/uploads/2024/04/Impact-and-Indicator-Tip-Sheet_Impact-5_Protection_FR-FIN_Jan5-2024.pdf" TargetMode="External"/><Relationship Id="rId4" Type="http://schemas.openxmlformats.org/officeDocument/2006/relationships/hyperlink" Target="https://wphfund.org/wp-content/uploads/2024/07/Impact-and-Indicator-Tip-Sheet_Impact-3_Humanitarian_FR-FIN_Jan5-2024.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2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file:///C:\Users\matthew.rullo\Desktop\WPHF-C%20Home%20Page%20Visual.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202072-E226-1111-C059-D2998C306C05}"/>
              </a:ext>
            </a:extLst>
          </p:cNvPr>
          <p:cNvPicPr>
            <a:picLocks noChangeAspect="1"/>
          </p:cNvPicPr>
          <p:nvPr/>
        </p:nvPicPr>
        <p:blipFill rotWithShape="1">
          <a:blip r:embed="rId3">
            <a:extLst>
              <a:ext uri="{28A0092B-C50C-407E-A947-70E740481C1C}">
                <a14:useLocalDpi xmlns:a14="http://schemas.microsoft.com/office/drawing/2010/main" val="0"/>
              </a:ext>
            </a:extLst>
          </a:blip>
          <a:srcRect t="-8530" b="11623"/>
          <a:stretch/>
        </p:blipFill>
        <p:spPr>
          <a:xfrm>
            <a:off x="0" y="-916320"/>
            <a:ext cx="12192000" cy="78748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re 1">
            <a:extLst>
              <a:ext uri="{FF2B5EF4-FFF2-40B4-BE49-F238E27FC236}">
                <a16:creationId xmlns:a16="http://schemas.microsoft.com/office/drawing/2014/main" id="{4A3A7D51-A72E-FF4F-8890-B72F2D64F714}"/>
              </a:ext>
            </a:extLst>
          </p:cNvPr>
          <p:cNvSpPr>
            <a:spLocks noGrp="1"/>
          </p:cNvSpPr>
          <p:nvPr>
            <p:ph type="title"/>
          </p:nvPr>
        </p:nvSpPr>
        <p:spPr>
          <a:xfrm>
            <a:off x="324867" y="5055326"/>
            <a:ext cx="7061354" cy="1792333"/>
          </a:xfrm>
        </p:spPr>
        <p:txBody>
          <a:bodyPr/>
          <a:lstStyle/>
          <a:p>
            <a:r>
              <a:rPr lang="en-US" sz="4000" b="1" dirty="0">
                <a:solidFill>
                  <a:srgbClr val="099BDD"/>
                </a:solidFill>
                <a:latin typeface="Source Sans Pro"/>
                <a:ea typeface="Source Sans Pro"/>
              </a:rPr>
              <a:t>Session </a:t>
            </a:r>
            <a:r>
              <a:rPr lang="en-US" sz="4000" b="1" dirty="0" err="1">
                <a:solidFill>
                  <a:srgbClr val="099BDD"/>
                </a:solidFill>
                <a:latin typeface="Source Sans Pro"/>
                <a:ea typeface="Source Sans Pro"/>
              </a:rPr>
              <a:t>d’information</a:t>
            </a:r>
            <a:r>
              <a:rPr lang="en-US" sz="4000" b="1" dirty="0">
                <a:solidFill>
                  <a:srgbClr val="099BDD"/>
                </a:solidFill>
                <a:latin typeface="Source Sans Pro"/>
                <a:ea typeface="Source Sans Pro"/>
              </a:rPr>
              <a:t> WPHF Haiti</a:t>
            </a:r>
            <a:endParaRPr lang="en-US" dirty="0">
              <a:solidFill>
                <a:srgbClr val="099BDD"/>
              </a:solidFill>
              <a:cs typeface="Calibri Light" panose="020F0302020204030204"/>
            </a:endParaRPr>
          </a:p>
        </p:txBody>
      </p:sp>
      <p:pic>
        <p:nvPicPr>
          <p:cNvPr id="7" name="Picture 4" descr="A picture containing text&#10;&#10;Description automatically generated">
            <a:extLst>
              <a:ext uri="{FF2B5EF4-FFF2-40B4-BE49-F238E27FC236}">
                <a16:creationId xmlns:a16="http://schemas.microsoft.com/office/drawing/2014/main" id="{6DF37180-A5C0-428F-B06E-6F90C35A1AE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778490" y="419427"/>
            <a:ext cx="1023812" cy="1023812"/>
          </a:xfrm>
          <a:prstGeom prst="rect">
            <a:avLst/>
          </a:prstGeom>
        </p:spPr>
      </p:pic>
      <p:sp>
        <p:nvSpPr>
          <p:cNvPr id="5" name="TextBox 4">
            <a:extLst>
              <a:ext uri="{FF2B5EF4-FFF2-40B4-BE49-F238E27FC236}">
                <a16:creationId xmlns:a16="http://schemas.microsoft.com/office/drawing/2014/main" id="{CCEB5F84-699B-DE02-BB2A-9F732A2A1FBC}"/>
              </a:ext>
            </a:extLst>
          </p:cNvPr>
          <p:cNvSpPr txBox="1"/>
          <p:nvPr/>
        </p:nvSpPr>
        <p:spPr>
          <a:xfrm>
            <a:off x="8028759" y="6438573"/>
            <a:ext cx="2612571" cy="369332"/>
          </a:xfrm>
          <a:prstGeom prst="rect">
            <a:avLst/>
          </a:prstGeom>
          <a:noFill/>
        </p:spPr>
        <p:txBody>
          <a:bodyPr wrap="square">
            <a:spAutoFit/>
          </a:bodyPr>
          <a:lstStyle/>
          <a:p>
            <a:r>
              <a:rPr lang="en-US" dirty="0">
                <a:solidFill>
                  <a:srgbClr val="099BDD"/>
                </a:solidFill>
                <a:latin typeface="Source Sans Pro"/>
                <a:ea typeface="Source Sans Pro"/>
              </a:rPr>
              <a:t>7 </a:t>
            </a:r>
            <a:r>
              <a:rPr lang="en-US" dirty="0" err="1">
                <a:solidFill>
                  <a:srgbClr val="099BDD"/>
                </a:solidFill>
                <a:latin typeface="Source Sans Pro"/>
                <a:ea typeface="Source Sans Pro"/>
              </a:rPr>
              <a:t>janvier</a:t>
            </a:r>
            <a:r>
              <a:rPr lang="en-US" dirty="0">
                <a:solidFill>
                  <a:srgbClr val="099BDD"/>
                </a:solidFill>
                <a:latin typeface="Source Sans Pro"/>
                <a:ea typeface="Source Sans Pro"/>
              </a:rPr>
              <a:t> 2025</a:t>
            </a:r>
            <a:endParaRPr lang="en-US" dirty="0"/>
          </a:p>
        </p:txBody>
      </p:sp>
    </p:spTree>
    <p:extLst>
      <p:ext uri="{BB962C8B-B14F-4D97-AF65-F5344CB8AC3E}">
        <p14:creationId xmlns:p14="http://schemas.microsoft.com/office/powerpoint/2010/main" val="414860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3A7D51-A72E-FF4F-8890-B72F2D64F714}"/>
              </a:ext>
            </a:extLst>
          </p:cNvPr>
          <p:cNvSpPr>
            <a:spLocks noGrp="1"/>
          </p:cNvSpPr>
          <p:nvPr>
            <p:ph type="title"/>
          </p:nvPr>
        </p:nvSpPr>
        <p:spPr>
          <a:xfrm>
            <a:off x="739664" y="3827295"/>
            <a:ext cx="4038367" cy="1508634"/>
          </a:xfrm>
        </p:spPr>
        <p:txBody>
          <a:bodyPr vert="horz" lIns="91440" tIns="45720" rIns="91440" bIns="45720" rtlCol="0" anchor="b">
            <a:noAutofit/>
          </a:bodyPr>
          <a:lstStyle/>
          <a:p>
            <a:pPr algn="ctr"/>
            <a:r>
              <a:rPr lang="fr-FR" sz="4800" b="1" dirty="0">
                <a:solidFill>
                  <a:srgbClr val="009FE4"/>
                </a:solidFill>
                <a:latin typeface="Source Sans Pro"/>
              </a:rPr>
              <a:t>WPHF en Haïti</a:t>
            </a:r>
            <a:br>
              <a:rPr lang="fr-FR" sz="4800" b="1" dirty="0">
                <a:solidFill>
                  <a:srgbClr val="009FE4"/>
                </a:solidFill>
                <a:latin typeface="Source Sans Pro"/>
              </a:rPr>
            </a:br>
            <a:br>
              <a:rPr lang="fr-FR" sz="4800" b="1" dirty="0">
                <a:solidFill>
                  <a:srgbClr val="009FE4"/>
                </a:solidFill>
                <a:latin typeface="Source Sans Pro"/>
              </a:rPr>
            </a:br>
            <a:br>
              <a:rPr lang="fr-FR" sz="4800" b="1" dirty="0">
                <a:solidFill>
                  <a:srgbClr val="009FE4"/>
                </a:solidFill>
                <a:latin typeface="Source Sans Pro"/>
              </a:rPr>
            </a:br>
            <a:r>
              <a:rPr lang="fr-FR" sz="4800" b="1" dirty="0">
                <a:solidFill>
                  <a:srgbClr val="009FE4"/>
                </a:solidFill>
                <a:latin typeface="Source Sans Pro"/>
                <a:hlinkClick r:id="rId3"/>
              </a:rPr>
              <a:t>Appel à Propositions</a:t>
            </a:r>
            <a:endParaRPr lang="fr-FR" sz="4800" b="1" dirty="0">
              <a:solidFill>
                <a:srgbClr val="009FE4"/>
              </a:solidFill>
              <a:latin typeface="Source Sans Pro"/>
            </a:endParaRPr>
          </a:p>
        </p:txBody>
      </p:sp>
      <p:pic>
        <p:nvPicPr>
          <p:cNvPr id="7" name="Picture 4" descr="A picture containing text&#10;&#10;Description automatically generated">
            <a:extLst>
              <a:ext uri="{FF2B5EF4-FFF2-40B4-BE49-F238E27FC236}">
                <a16:creationId xmlns:a16="http://schemas.microsoft.com/office/drawing/2014/main" id="{6DF37180-A5C0-428F-B06E-6F90C35A1A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86165" y="5469340"/>
            <a:ext cx="1023812" cy="1023812"/>
          </a:xfrm>
          <a:prstGeom prst="rect">
            <a:avLst/>
          </a:prstGeom>
        </p:spPr>
      </p:pic>
      <p:pic>
        <p:nvPicPr>
          <p:cNvPr id="6" name="Picture 5">
            <a:extLst>
              <a:ext uri="{FF2B5EF4-FFF2-40B4-BE49-F238E27FC236}">
                <a16:creationId xmlns:a16="http://schemas.microsoft.com/office/drawing/2014/main" id="{A121CA76-F489-FDF9-2421-8973395722FA}"/>
              </a:ext>
            </a:extLst>
          </p:cNvPr>
          <p:cNvPicPr>
            <a:picLocks noChangeAspect="1"/>
          </p:cNvPicPr>
          <p:nvPr/>
        </p:nvPicPr>
        <p:blipFill>
          <a:blip r:embed="rId5">
            <a:extLst>
              <a:ext uri="{28A0092B-C50C-407E-A947-70E740481C1C}">
                <a14:useLocalDpi xmlns:a14="http://schemas.microsoft.com/office/drawing/2010/main" val="0"/>
              </a:ext>
            </a:extLst>
          </a:blip>
          <a:srcRect l="23687" r="7762"/>
          <a:stretch/>
        </p:blipFill>
        <p:spPr>
          <a:xfrm>
            <a:off x="5138446" y="0"/>
            <a:ext cx="7053554" cy="685800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223456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5" y="436996"/>
            <a:ext cx="10770444" cy="517729"/>
          </a:xfrm>
        </p:spPr>
        <p:txBody>
          <a:bodyPr vert="horz" lIns="91440" tIns="45720" rIns="91440" bIns="45720" rtlCol="0" anchor="ctr">
            <a:noAutofit/>
          </a:bodyPr>
          <a:lstStyle/>
          <a:p>
            <a:pPr>
              <a:lnSpc>
                <a:spcPct val="100000"/>
              </a:lnSpc>
              <a:spcBef>
                <a:spcPts val="1000"/>
              </a:spcBef>
            </a:pPr>
            <a:r>
              <a:rPr lang="en-US" sz="3200" b="1" dirty="0">
                <a:solidFill>
                  <a:srgbClr val="099BDD"/>
                </a:solidFill>
                <a:latin typeface="Source Sans Pro"/>
                <a:ea typeface="Source Sans Pro"/>
                <a:cs typeface="Calibri"/>
              </a:rPr>
              <a:t>Appel à propositions du WPHF </a:t>
            </a:r>
            <a:r>
              <a:rPr lang="en-US" sz="3200" b="1" dirty="0" err="1">
                <a:solidFill>
                  <a:srgbClr val="099BDD"/>
                </a:solidFill>
                <a:latin typeface="Source Sans Pro"/>
                <a:ea typeface="Source Sans Pro"/>
                <a:cs typeface="Calibri"/>
              </a:rPr>
              <a:t>en</a:t>
            </a:r>
            <a:r>
              <a:rPr lang="en-US" sz="3200" b="1" dirty="0">
                <a:solidFill>
                  <a:srgbClr val="099BDD"/>
                </a:solidFill>
                <a:latin typeface="Source Sans Pro"/>
                <a:ea typeface="Source Sans Pro"/>
                <a:cs typeface="Calibri"/>
              </a:rPr>
              <a:t> Haiti</a:t>
            </a: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11" name="TextBox 10">
            <a:extLst>
              <a:ext uri="{FF2B5EF4-FFF2-40B4-BE49-F238E27FC236}">
                <a16:creationId xmlns:a16="http://schemas.microsoft.com/office/drawing/2014/main" id="{F26074B7-BFC5-BFD7-6400-CCA0C97FE707}"/>
              </a:ext>
            </a:extLst>
          </p:cNvPr>
          <p:cNvSpPr txBox="1"/>
          <p:nvPr/>
        </p:nvSpPr>
        <p:spPr>
          <a:xfrm>
            <a:off x="6405073" y="1214630"/>
            <a:ext cx="5730207" cy="5043432"/>
          </a:xfrm>
          <a:prstGeom prst="rect">
            <a:avLst/>
          </a:prstGeom>
          <a:solidFill>
            <a:schemeClr val="accent3">
              <a:lumMod val="20000"/>
              <a:lumOff val="80000"/>
            </a:schemeClr>
          </a:solidFill>
        </p:spPr>
        <p:txBody>
          <a:bodyPr wrap="square" lIns="91440" tIns="45720" rIns="91440" bIns="45720" anchor="t">
            <a:spAutoFit/>
          </a:bodyPr>
          <a:lstStyle/>
          <a:p>
            <a:pPr marL="0" indent="0">
              <a:lnSpc>
                <a:spcPct val="110000"/>
              </a:lnSpc>
              <a:spcBef>
                <a:spcPts val="600"/>
              </a:spcBef>
              <a:spcAft>
                <a:spcPts val="400"/>
              </a:spcAft>
              <a:buClr>
                <a:srgbClr val="B41E53"/>
              </a:buClr>
              <a:buNone/>
            </a:pPr>
            <a:r>
              <a:rPr lang="en-US" sz="2400" b="1" dirty="0" err="1">
                <a:solidFill>
                  <a:srgbClr val="B41E53"/>
                </a:solidFill>
                <a:ea typeface="+mn-lt"/>
                <a:cs typeface="+mn-lt"/>
              </a:rPr>
              <a:t>Informations</a:t>
            </a:r>
            <a:r>
              <a:rPr lang="en-US" sz="2400" b="1" dirty="0">
                <a:solidFill>
                  <a:srgbClr val="B41E53"/>
                </a:solidFill>
                <a:ea typeface="+mn-lt"/>
                <a:cs typeface="+mn-lt"/>
              </a:rPr>
              <a:t> </a:t>
            </a:r>
            <a:r>
              <a:rPr lang="en-US" sz="2400" b="1" dirty="0" err="1">
                <a:solidFill>
                  <a:srgbClr val="B41E53"/>
                </a:solidFill>
                <a:ea typeface="+mn-lt"/>
                <a:cs typeface="+mn-lt"/>
              </a:rPr>
              <a:t>Clés</a:t>
            </a:r>
            <a:r>
              <a:rPr lang="en-US" sz="2400" b="1" dirty="0">
                <a:solidFill>
                  <a:srgbClr val="B41E53"/>
                </a:solidFill>
                <a:ea typeface="+mn-lt"/>
                <a:cs typeface="+mn-lt"/>
              </a:rPr>
              <a:t>:</a:t>
            </a:r>
          </a:p>
          <a:p>
            <a:pPr marL="571500" indent="-571500">
              <a:spcAft>
                <a:spcPts val="600"/>
              </a:spcAft>
              <a:buClr>
                <a:srgbClr val="099BDD"/>
              </a:buClr>
              <a:buFont typeface="Wingdings 3" panose="05040102010807070707" pitchFamily="18" charset="2"/>
              <a:buChar char=""/>
            </a:pPr>
            <a:r>
              <a:rPr lang="en-US" dirty="0">
                <a:cs typeface="Calibri" panose="020F0502020204030204"/>
              </a:rPr>
              <a:t>Date </a:t>
            </a:r>
            <a:r>
              <a:rPr lang="en-US" dirty="0" err="1">
                <a:cs typeface="Calibri" panose="020F0502020204030204"/>
              </a:rPr>
              <a:t>limite</a:t>
            </a:r>
            <a:r>
              <a:rPr lang="en-US" dirty="0">
                <a:cs typeface="Calibri" panose="020F0502020204030204"/>
              </a:rPr>
              <a:t> pour </a:t>
            </a:r>
            <a:r>
              <a:rPr lang="en-US" dirty="0" err="1">
                <a:cs typeface="Calibri" panose="020F0502020204030204"/>
              </a:rPr>
              <a:t>soumettre</a:t>
            </a:r>
            <a:r>
              <a:rPr lang="en-US" dirty="0">
                <a:cs typeface="Calibri" panose="020F0502020204030204"/>
              </a:rPr>
              <a:t> </a:t>
            </a:r>
            <a:r>
              <a:rPr lang="en-US" dirty="0" err="1">
                <a:cs typeface="Calibri" panose="020F0502020204030204"/>
              </a:rPr>
              <a:t>une</a:t>
            </a:r>
            <a:r>
              <a:rPr lang="en-US" dirty="0">
                <a:cs typeface="Calibri" panose="020F0502020204030204"/>
              </a:rPr>
              <a:t> candidature: </a:t>
            </a:r>
            <a:endParaRPr lang="en-US" sz="2800" b="1" dirty="0">
              <a:cs typeface="Calibri" panose="020F0502020204030204"/>
            </a:endParaRPr>
          </a:p>
          <a:p>
            <a:pPr>
              <a:spcAft>
                <a:spcPts val="600"/>
              </a:spcAft>
              <a:buClr>
                <a:srgbClr val="099BDD"/>
              </a:buClr>
            </a:pPr>
            <a:r>
              <a:rPr lang="en-US" sz="2800" b="1" dirty="0">
                <a:cs typeface="Calibri" panose="020F0502020204030204"/>
              </a:rPr>
              <a:t>                      20 </a:t>
            </a:r>
            <a:r>
              <a:rPr lang="en-US" sz="2800" b="1" dirty="0" err="1">
                <a:cs typeface="Calibri" panose="020F0502020204030204"/>
              </a:rPr>
              <a:t>janvier</a:t>
            </a:r>
            <a:r>
              <a:rPr lang="en-US" sz="2800" b="1" dirty="0">
                <a:cs typeface="Calibri" panose="020F0502020204030204"/>
              </a:rPr>
              <a:t> 2025</a:t>
            </a:r>
            <a:endParaRPr lang="en-US" sz="2800" b="1" dirty="0">
              <a:ea typeface="Calibri"/>
              <a:cs typeface="Calibri" panose="020F0502020204030204"/>
            </a:endParaRPr>
          </a:p>
          <a:p>
            <a:pPr>
              <a:spcAft>
                <a:spcPts val="600"/>
              </a:spcAft>
            </a:pPr>
            <a:endParaRPr lang="en-US" sz="1100" b="1" dirty="0">
              <a:cs typeface="Calibri" panose="020F0502020204030204"/>
            </a:endParaRPr>
          </a:p>
          <a:p>
            <a:pPr marL="571500" indent="-571500">
              <a:spcAft>
                <a:spcPts val="600"/>
              </a:spcAft>
              <a:buClr>
                <a:srgbClr val="099BDD"/>
              </a:buClr>
              <a:buFont typeface="Wingdings 3" panose="05040102010807070707" pitchFamily="18" charset="2"/>
              <a:buChar char=""/>
            </a:pPr>
            <a:r>
              <a:rPr lang="en-US" sz="1800" b="1" dirty="0">
                <a:cs typeface="Calibri" panose="020F0502020204030204"/>
              </a:rPr>
              <a:t>Le dossier de candidature </a:t>
            </a:r>
            <a:r>
              <a:rPr lang="en-US" sz="1800" b="1" u="sng" dirty="0">
                <a:cs typeface="Calibri" panose="020F0502020204030204"/>
              </a:rPr>
              <a:t>DOIT</a:t>
            </a:r>
            <a:r>
              <a:rPr lang="en-US" sz="1800" b="1" dirty="0">
                <a:cs typeface="Calibri" panose="020F0502020204030204"/>
              </a:rPr>
              <a:t> </a:t>
            </a:r>
            <a:r>
              <a:rPr lang="en-US" sz="1800" b="1" dirty="0" err="1">
                <a:cs typeface="Calibri" panose="020F0502020204030204"/>
              </a:rPr>
              <a:t>inclu</a:t>
            </a:r>
            <a:r>
              <a:rPr lang="en-US" b="1" dirty="0" err="1">
                <a:cs typeface="Calibri" panose="020F0502020204030204"/>
              </a:rPr>
              <a:t>re</a:t>
            </a:r>
            <a:r>
              <a:rPr lang="en-US" b="1" dirty="0">
                <a:cs typeface="Calibri" panose="020F0502020204030204"/>
              </a:rPr>
              <a:t>: </a:t>
            </a:r>
          </a:p>
          <a:p>
            <a:pPr marL="1028700" lvl="1" indent="-571500">
              <a:spcAft>
                <a:spcPts val="600"/>
              </a:spcAft>
              <a:buClr>
                <a:srgbClr val="099BDD"/>
              </a:buClr>
              <a:buFont typeface="Wingdings" panose="05000000000000000000" pitchFamily="2" charset="2"/>
              <a:buChar char="þ"/>
            </a:pPr>
            <a:r>
              <a:rPr lang="en-US" dirty="0">
                <a:ea typeface="Calibri"/>
                <a:cs typeface="Calibri" panose="020F0502020204030204"/>
              </a:rPr>
              <a:t>Mod</a:t>
            </a:r>
            <a:r>
              <a:rPr lang="fr-CH" dirty="0" err="1">
                <a:ea typeface="Calibri"/>
                <a:cs typeface="Calibri" panose="020F0502020204030204"/>
              </a:rPr>
              <a:t>èle</a:t>
            </a:r>
            <a:r>
              <a:rPr lang="fr-CH" dirty="0">
                <a:ea typeface="Calibri"/>
                <a:cs typeface="Calibri" panose="020F0502020204030204"/>
              </a:rPr>
              <a:t> de proposition WPHF</a:t>
            </a:r>
            <a:endParaRPr lang="en-US" dirty="0">
              <a:ea typeface="Calibri"/>
              <a:cs typeface="Calibri" panose="020F0502020204030204"/>
            </a:endParaRPr>
          </a:p>
          <a:p>
            <a:pPr marL="1028700" lvl="1" indent="-571500">
              <a:spcAft>
                <a:spcPts val="600"/>
              </a:spcAft>
              <a:buClr>
                <a:srgbClr val="099BDD"/>
              </a:buClr>
              <a:buFont typeface="Wingdings" panose="05000000000000000000" pitchFamily="2" charset="2"/>
              <a:buChar char=""/>
            </a:pPr>
            <a:r>
              <a:rPr lang="en-US" dirty="0" err="1">
                <a:cs typeface="Calibri" panose="020F0502020204030204"/>
              </a:rPr>
              <a:t>Preuve</a:t>
            </a:r>
            <a:r>
              <a:rPr lang="en-US" dirty="0">
                <a:cs typeface="Calibri" panose="020F0502020204030204"/>
              </a:rPr>
              <a:t> de </a:t>
            </a:r>
            <a:r>
              <a:rPr lang="en-US" dirty="0" err="1">
                <a:cs typeface="Calibri" panose="020F0502020204030204"/>
              </a:rPr>
              <a:t>l’enregistrement</a:t>
            </a:r>
            <a:r>
              <a:rPr lang="en-US" dirty="0">
                <a:cs typeface="Calibri" panose="020F0502020204030204"/>
              </a:rPr>
              <a:t> </a:t>
            </a:r>
            <a:r>
              <a:rPr lang="en-US" dirty="0" err="1">
                <a:cs typeface="Calibri" panose="020F0502020204030204"/>
              </a:rPr>
              <a:t>légal</a:t>
            </a:r>
            <a:r>
              <a:rPr lang="en-US" dirty="0">
                <a:cs typeface="Calibri" panose="020F0502020204030204"/>
              </a:rPr>
              <a:t> de </a:t>
            </a:r>
            <a:r>
              <a:rPr lang="en-US" dirty="0" err="1">
                <a:cs typeface="Calibri" panose="020F0502020204030204"/>
              </a:rPr>
              <a:t>l’organisation</a:t>
            </a:r>
            <a:r>
              <a:rPr lang="en-US" dirty="0">
                <a:cs typeface="Calibri" panose="020F0502020204030204"/>
              </a:rPr>
              <a:t> </a:t>
            </a:r>
            <a:r>
              <a:rPr lang="en-US" dirty="0" err="1">
                <a:cs typeface="Calibri" panose="020F0502020204030204"/>
              </a:rPr>
              <a:t>principale</a:t>
            </a:r>
            <a:r>
              <a:rPr lang="en-US" dirty="0">
                <a:cs typeface="Calibri" panose="020F0502020204030204"/>
              </a:rPr>
              <a:t> (</a:t>
            </a:r>
            <a:r>
              <a:rPr lang="en-US" dirty="0" err="1">
                <a:cs typeface="Calibri" panose="020F0502020204030204"/>
              </a:rPr>
              <a:t>ou</a:t>
            </a:r>
            <a:r>
              <a:rPr lang="en-US" dirty="0">
                <a:cs typeface="Calibri" panose="020F0502020204030204"/>
              </a:rPr>
              <a:t> </a:t>
            </a:r>
            <a:r>
              <a:rPr lang="en-US" dirty="0" err="1">
                <a:cs typeface="Calibri" panose="020F0502020204030204"/>
              </a:rPr>
              <a:t>statut</a:t>
            </a:r>
            <a:r>
              <a:rPr lang="en-US" dirty="0">
                <a:cs typeface="Calibri" panose="020F0502020204030204"/>
              </a:rPr>
              <a:t> </a:t>
            </a:r>
            <a:r>
              <a:rPr lang="en-US" dirty="0" err="1">
                <a:cs typeface="Calibri" panose="020F0502020204030204"/>
              </a:rPr>
              <a:t>juridique</a:t>
            </a:r>
            <a:r>
              <a:rPr lang="en-US" dirty="0">
                <a:cs typeface="Calibri" panose="020F0502020204030204"/>
              </a:rPr>
              <a:t>)</a:t>
            </a:r>
          </a:p>
          <a:p>
            <a:pPr lvl="1">
              <a:spcAft>
                <a:spcPts val="600"/>
              </a:spcAft>
              <a:buClr>
                <a:srgbClr val="099BDD"/>
              </a:buClr>
            </a:pPr>
            <a:endParaRPr lang="en-US" dirty="0">
              <a:ea typeface="Calibri"/>
              <a:cs typeface="Calibri" panose="020F0502020204030204"/>
            </a:endParaRPr>
          </a:p>
          <a:p>
            <a:pPr marL="571500" indent="-571500">
              <a:spcAft>
                <a:spcPts val="600"/>
              </a:spcAft>
              <a:buClr>
                <a:srgbClr val="099BDD"/>
              </a:buClr>
              <a:buFont typeface="Wingdings 3" panose="05040102010807070707" pitchFamily="18" charset="2"/>
              <a:buChar char=""/>
            </a:pPr>
            <a:r>
              <a:rPr lang="en-US" dirty="0" err="1">
                <a:cs typeface="Calibri" panose="020F0502020204030204"/>
              </a:rPr>
              <a:t>Soumettez</a:t>
            </a:r>
            <a:r>
              <a:rPr lang="en-US" dirty="0">
                <a:cs typeface="Calibri" panose="020F0502020204030204"/>
              </a:rPr>
              <a:t> </a:t>
            </a:r>
            <a:r>
              <a:rPr lang="en-US" dirty="0" err="1">
                <a:cs typeface="Calibri" panose="020F0502020204030204"/>
              </a:rPr>
              <a:t>votre</a:t>
            </a:r>
            <a:r>
              <a:rPr lang="en-US" dirty="0">
                <a:cs typeface="Calibri" panose="020F0502020204030204"/>
              </a:rPr>
              <a:t> dossier de candidature à:</a:t>
            </a:r>
          </a:p>
          <a:p>
            <a:pPr algn="ctr">
              <a:spcAft>
                <a:spcPts val="600"/>
              </a:spcAft>
              <a:buClr>
                <a:srgbClr val="099BDD"/>
              </a:buClr>
            </a:pPr>
            <a:r>
              <a:rPr lang="en-US" b="1" dirty="0">
                <a:cs typeface="Calibri" panose="020F0502020204030204"/>
                <a:hlinkClick r:id="rId4"/>
              </a:rPr>
              <a:t>WPHFAPPLICATIONS@UNWOMEN.ORG</a:t>
            </a:r>
            <a:r>
              <a:rPr lang="en-US" b="1" dirty="0">
                <a:cs typeface="Calibri" panose="020F0502020204030204"/>
              </a:rPr>
              <a:t> </a:t>
            </a:r>
            <a:endParaRPr lang="en-US" sz="1800" b="1" dirty="0">
              <a:ea typeface="Calibri"/>
              <a:cs typeface="Calibri" panose="020F0502020204030204"/>
            </a:endParaRPr>
          </a:p>
          <a:p>
            <a:pPr marL="571500" indent="-571500">
              <a:lnSpc>
                <a:spcPct val="100000"/>
              </a:lnSpc>
              <a:spcBef>
                <a:spcPts val="0"/>
              </a:spcBef>
              <a:spcAft>
                <a:spcPts val="600"/>
              </a:spcAft>
              <a:buClr>
                <a:srgbClr val="099BDD"/>
              </a:buClr>
              <a:buFont typeface="Wingdings 3" panose="05040102010807070707" pitchFamily="18" charset="2"/>
              <a:buChar char=""/>
            </a:pPr>
            <a:endParaRPr lang="en-US" sz="1800" dirty="0">
              <a:cs typeface="Calibri" panose="020F0502020204030204"/>
            </a:endParaRPr>
          </a:p>
          <a:p>
            <a:pPr marL="571500" indent="-571500">
              <a:spcAft>
                <a:spcPts val="600"/>
              </a:spcAft>
              <a:buClr>
                <a:srgbClr val="099BDD"/>
              </a:buClr>
              <a:buFont typeface="Wingdings 3" panose="05040102010807070707" pitchFamily="18" charset="2"/>
              <a:buChar char=""/>
            </a:pPr>
            <a:r>
              <a:rPr lang="en-US" dirty="0" err="1">
                <a:cs typeface="Calibri" panose="020F0502020204030204"/>
              </a:rPr>
              <a:t>Posez</a:t>
            </a:r>
            <a:r>
              <a:rPr lang="en-US" dirty="0">
                <a:cs typeface="Calibri" panose="020F0502020204030204"/>
              </a:rPr>
              <a:t> </a:t>
            </a:r>
            <a:r>
              <a:rPr lang="en-US" dirty="0" err="1">
                <a:cs typeface="Calibri" panose="020F0502020204030204"/>
              </a:rPr>
              <a:t>vos</a:t>
            </a:r>
            <a:r>
              <a:rPr lang="en-US" dirty="0">
                <a:cs typeface="Calibri" panose="020F0502020204030204"/>
              </a:rPr>
              <a:t> q</a:t>
            </a:r>
            <a:r>
              <a:rPr lang="en-US" sz="1800" dirty="0">
                <a:cs typeface="Calibri" panose="020F0502020204030204"/>
              </a:rPr>
              <a:t>uestions relatives </a:t>
            </a:r>
            <a:r>
              <a:rPr lang="fr-CH" sz="1800" dirty="0">
                <a:cs typeface="Calibri" panose="020F0502020204030204"/>
              </a:rPr>
              <a:t>à cet appel à: </a:t>
            </a:r>
          </a:p>
          <a:p>
            <a:pPr algn="ctr">
              <a:spcAft>
                <a:spcPts val="600"/>
              </a:spcAft>
              <a:buClr>
                <a:srgbClr val="099BDD"/>
              </a:buClr>
            </a:pPr>
            <a:r>
              <a:rPr lang="pt-BR" dirty="0">
                <a:hlinkClick r:id="rId5"/>
              </a:rPr>
              <a:t>Haiti.enquiries@unwomen.org</a:t>
            </a:r>
            <a:r>
              <a:rPr lang="pt-BR" dirty="0"/>
              <a:t> </a:t>
            </a:r>
            <a:r>
              <a:rPr lang="en-US" b="1" i="0" u="none" strike="noStrike" baseline="0" dirty="0">
                <a:solidFill>
                  <a:srgbClr val="000000"/>
                </a:solidFill>
                <a:latin typeface="Calibri" panose="020F0502020204030204" pitchFamily="34" charset="0"/>
              </a:rPr>
              <a:t> </a:t>
            </a:r>
            <a:endParaRPr kumimoji="0" lang="en-US" b="1" i="0" u="none" strike="noStrike" kern="1200" cap="none" spc="0" normalizeH="0" baseline="0" noProof="0" dirty="0">
              <a:ln>
                <a:noFill/>
              </a:ln>
              <a:solidFill>
                <a:srgbClr val="EFEFEF">
                  <a:lumMod val="1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40348AF-1C5F-A85D-30B4-D104215737B9}"/>
              </a:ext>
            </a:extLst>
          </p:cNvPr>
          <p:cNvSpPr txBox="1"/>
          <p:nvPr/>
        </p:nvSpPr>
        <p:spPr>
          <a:xfrm>
            <a:off x="517667" y="1224462"/>
            <a:ext cx="5730208" cy="3908762"/>
          </a:xfrm>
          <a:prstGeom prst="rect">
            <a:avLst/>
          </a:prstGeom>
          <a:noFill/>
        </p:spPr>
        <p:txBody>
          <a:bodyPr wrap="square" lIns="91440" tIns="45720" rIns="91440" bIns="45720" anchor="t">
            <a:spAutoFit/>
          </a:bodyPr>
          <a:lstStyle/>
          <a:p>
            <a:pPr>
              <a:buClr>
                <a:srgbClr val="099BDD"/>
              </a:buClr>
            </a:pPr>
            <a:r>
              <a:rPr lang="fr-CH" sz="2000" b="1" dirty="0">
                <a:solidFill>
                  <a:srgbClr val="099BDD"/>
                </a:solidFill>
                <a:cs typeface="Calibri"/>
              </a:rPr>
              <a:t>1. Financement Institutionnel </a:t>
            </a:r>
            <a:r>
              <a:rPr lang="fr-CH" sz="2000" dirty="0">
                <a:cs typeface="Calibri"/>
              </a:rPr>
              <a:t>(entre 2,500 et 30,000 dollars)</a:t>
            </a:r>
          </a:p>
          <a:p>
            <a:pPr>
              <a:buClr>
                <a:srgbClr val="099BDD"/>
              </a:buClr>
            </a:pPr>
            <a:r>
              <a:rPr lang="fr-CH" sz="1600" i="1" dirty="0">
                <a:solidFill>
                  <a:srgbClr val="B41E53"/>
                </a:solidFill>
                <a:cs typeface="Calibri"/>
              </a:rPr>
              <a:t>Objectif: </a:t>
            </a:r>
            <a:r>
              <a:rPr lang="fr-CH" sz="1600" i="1" dirty="0">
                <a:cs typeface="Calibri"/>
              </a:rPr>
              <a:t>R</a:t>
            </a:r>
            <a:r>
              <a:rPr lang="fr-FR" sz="1600" i="1" dirty="0">
                <a:cs typeface="Calibri"/>
              </a:rPr>
              <a:t>enforcer la capacité institutionnelle des organisations de défense des droits des femmes, ou </a:t>
            </a:r>
            <a:r>
              <a:rPr lang="fr-FR" sz="1600" i="1" dirty="0" err="1">
                <a:cs typeface="Calibri"/>
              </a:rPr>
              <a:t>dirig</a:t>
            </a:r>
            <a:r>
              <a:rPr lang="fr-CH" sz="1600" i="1" dirty="0" err="1">
                <a:cs typeface="Calibri"/>
              </a:rPr>
              <a:t>ées</a:t>
            </a:r>
            <a:r>
              <a:rPr lang="fr-CH" sz="1600" i="1" dirty="0">
                <a:cs typeface="Calibri"/>
              </a:rPr>
              <a:t> par des femmes, qui œuvrent sur l’agenda de femmes, paix, sécurité et action humanitaire, </a:t>
            </a:r>
            <a:r>
              <a:rPr lang="fr-FR" sz="1600" i="1" dirty="0">
                <a:cs typeface="Calibri"/>
              </a:rPr>
              <a:t>pour assurer leur durabilité et améliorer leur impact dans les contextes de crises et de conflit.</a:t>
            </a:r>
          </a:p>
          <a:p>
            <a:pPr>
              <a:buClr>
                <a:srgbClr val="099BDD"/>
              </a:buClr>
            </a:pPr>
            <a:endParaRPr lang="fr-CH" sz="2000" i="1" dirty="0">
              <a:cs typeface="Calibri"/>
            </a:endParaRPr>
          </a:p>
          <a:p>
            <a:pPr>
              <a:buClr>
                <a:srgbClr val="099BDD"/>
              </a:buClr>
            </a:pPr>
            <a:r>
              <a:rPr lang="fr-CH" sz="2000" b="1" dirty="0">
                <a:solidFill>
                  <a:srgbClr val="099BDD"/>
                </a:solidFill>
                <a:cs typeface="Calibri"/>
              </a:rPr>
              <a:t>2. Financement Programmatique </a:t>
            </a:r>
            <a:r>
              <a:rPr lang="fr-CH" sz="2000" dirty="0">
                <a:cs typeface="Calibri"/>
              </a:rPr>
              <a:t>(entre 30,000 et 200,000 dollars)</a:t>
            </a:r>
          </a:p>
          <a:p>
            <a:pPr>
              <a:buClr>
                <a:srgbClr val="099BDD"/>
              </a:buClr>
            </a:pPr>
            <a:r>
              <a:rPr lang="fr-FR" sz="1600" i="1" dirty="0">
                <a:solidFill>
                  <a:srgbClr val="B41E53"/>
                </a:solidFill>
              </a:rPr>
              <a:t>Objectif: </a:t>
            </a:r>
            <a:r>
              <a:rPr lang="fr-FR" sz="1600" i="1" dirty="0"/>
              <a:t>financer des projets qui visent spécifiquement à mettre en œuvre des activités alignées sur </a:t>
            </a:r>
            <a:r>
              <a:rPr lang="fr-FR" sz="1600" b="1" i="1" u="sng" dirty="0"/>
              <a:t>l’un des trois </a:t>
            </a:r>
            <a:r>
              <a:rPr lang="fr-FR" sz="1600" i="1" dirty="0"/>
              <a:t>domaines d’impact suivants : </a:t>
            </a:r>
            <a:endParaRPr lang="fr-CH" sz="1600" i="1" dirty="0">
              <a:cs typeface="Calibri"/>
            </a:endParaRPr>
          </a:p>
          <a:p>
            <a:pPr>
              <a:buClr>
                <a:srgbClr val="099BDD"/>
              </a:buClr>
            </a:pPr>
            <a:endParaRPr lang="fr-CH" sz="2000" dirty="0"/>
          </a:p>
        </p:txBody>
      </p:sp>
      <p:sp>
        <p:nvSpPr>
          <p:cNvPr id="21" name="TextBox 20">
            <a:extLst>
              <a:ext uri="{FF2B5EF4-FFF2-40B4-BE49-F238E27FC236}">
                <a16:creationId xmlns:a16="http://schemas.microsoft.com/office/drawing/2014/main" id="{5FDC0117-8744-0916-7A56-736574ED3E2E}"/>
              </a:ext>
            </a:extLst>
          </p:cNvPr>
          <p:cNvSpPr txBox="1"/>
          <p:nvPr/>
        </p:nvSpPr>
        <p:spPr>
          <a:xfrm>
            <a:off x="334327" y="6348929"/>
            <a:ext cx="11800953" cy="338554"/>
          </a:xfrm>
          <a:prstGeom prst="rect">
            <a:avLst/>
          </a:prstGeom>
          <a:noFill/>
        </p:spPr>
        <p:txBody>
          <a:bodyPr wrap="square">
            <a:spAutoFit/>
          </a:bodyPr>
          <a:lstStyle/>
          <a:p>
            <a:r>
              <a:rPr lang="fr-CH" sz="1600" i="1" dirty="0">
                <a:solidFill>
                  <a:srgbClr val="B41E53"/>
                </a:solidFill>
              </a:rPr>
              <a:t>À noter: u</a:t>
            </a:r>
            <a:r>
              <a:rPr lang="en-US" sz="1600" i="1" dirty="0">
                <a:solidFill>
                  <a:srgbClr val="B41E53"/>
                </a:solidFill>
              </a:rPr>
              <a:t>ne </a:t>
            </a:r>
            <a:r>
              <a:rPr lang="en-US" sz="1600" i="1" dirty="0" err="1">
                <a:solidFill>
                  <a:srgbClr val="B41E53"/>
                </a:solidFill>
              </a:rPr>
              <a:t>organisation</a:t>
            </a:r>
            <a:r>
              <a:rPr lang="en-US" sz="1600" i="1" dirty="0">
                <a:solidFill>
                  <a:srgbClr val="B41E53"/>
                </a:solidFill>
              </a:rPr>
              <a:t> </a:t>
            </a:r>
            <a:r>
              <a:rPr lang="en-US" sz="1600" i="1" dirty="0" err="1">
                <a:solidFill>
                  <a:srgbClr val="B41E53"/>
                </a:solidFill>
              </a:rPr>
              <a:t>peut</a:t>
            </a:r>
            <a:r>
              <a:rPr lang="en-US" sz="1600" i="1" dirty="0">
                <a:solidFill>
                  <a:srgbClr val="B41E53"/>
                </a:solidFill>
              </a:rPr>
              <a:t> </a:t>
            </a:r>
            <a:r>
              <a:rPr lang="en-US" sz="1600" i="1" dirty="0" err="1">
                <a:solidFill>
                  <a:srgbClr val="B41E53"/>
                </a:solidFill>
              </a:rPr>
              <a:t>solliciter</a:t>
            </a:r>
            <a:r>
              <a:rPr lang="en-US" sz="1600" i="1" dirty="0">
                <a:solidFill>
                  <a:srgbClr val="B41E53"/>
                </a:solidFill>
              </a:rPr>
              <a:t> </a:t>
            </a:r>
            <a:r>
              <a:rPr lang="en-US" sz="1600" b="1" i="1" u="sng" dirty="0">
                <a:solidFill>
                  <a:srgbClr val="B41E53"/>
                </a:solidFill>
              </a:rPr>
              <a:t>les deux</a:t>
            </a:r>
            <a:r>
              <a:rPr lang="en-US" sz="1600" i="1" dirty="0">
                <a:solidFill>
                  <a:srgbClr val="B41E53"/>
                </a:solidFill>
              </a:rPr>
              <a:t> types de </a:t>
            </a:r>
            <a:r>
              <a:rPr lang="en-US" sz="1600" i="1" dirty="0" err="1">
                <a:solidFill>
                  <a:srgbClr val="B41E53"/>
                </a:solidFill>
              </a:rPr>
              <a:t>financement</a:t>
            </a:r>
            <a:r>
              <a:rPr lang="en-US" sz="1600" i="1" dirty="0">
                <a:solidFill>
                  <a:srgbClr val="B41E53"/>
                </a:solidFill>
              </a:rPr>
              <a:t> </a:t>
            </a:r>
            <a:r>
              <a:rPr lang="en-US" sz="1600" i="1" dirty="0" err="1">
                <a:solidFill>
                  <a:srgbClr val="B41E53"/>
                </a:solidFill>
              </a:rPr>
              <a:t>en</a:t>
            </a:r>
            <a:r>
              <a:rPr lang="en-US" sz="1600" i="1" dirty="0">
                <a:solidFill>
                  <a:srgbClr val="B41E53"/>
                </a:solidFill>
              </a:rPr>
              <a:t> </a:t>
            </a:r>
            <a:r>
              <a:rPr lang="en-US" sz="1600" i="1" dirty="0" err="1">
                <a:solidFill>
                  <a:srgbClr val="B41E53"/>
                </a:solidFill>
              </a:rPr>
              <a:t>soumettant</a:t>
            </a:r>
            <a:r>
              <a:rPr lang="en-US" sz="1600" i="1" dirty="0">
                <a:solidFill>
                  <a:srgbClr val="B41E53"/>
                </a:solidFill>
              </a:rPr>
              <a:t> </a:t>
            </a:r>
            <a:r>
              <a:rPr lang="en-US" sz="1600" b="1" i="1" dirty="0">
                <a:solidFill>
                  <a:srgbClr val="B41E53"/>
                </a:solidFill>
              </a:rPr>
              <a:t>deux </a:t>
            </a:r>
            <a:r>
              <a:rPr lang="en-US" sz="1600" b="1" i="1" dirty="0" err="1">
                <a:solidFill>
                  <a:srgbClr val="B41E53"/>
                </a:solidFill>
              </a:rPr>
              <a:t>demandes</a:t>
            </a:r>
            <a:r>
              <a:rPr lang="en-US" sz="1600" b="1" i="1" dirty="0">
                <a:solidFill>
                  <a:srgbClr val="B41E53"/>
                </a:solidFill>
              </a:rPr>
              <a:t> </a:t>
            </a:r>
            <a:r>
              <a:rPr lang="en-US" sz="1600" b="1" i="1" dirty="0" err="1">
                <a:solidFill>
                  <a:srgbClr val="B41E53"/>
                </a:solidFill>
              </a:rPr>
              <a:t>distinctes</a:t>
            </a:r>
            <a:r>
              <a:rPr lang="en-US" sz="1600" b="1" i="1" dirty="0">
                <a:solidFill>
                  <a:srgbClr val="B41E53"/>
                </a:solidFill>
              </a:rPr>
              <a:t> </a:t>
            </a:r>
            <a:r>
              <a:rPr lang="en-US" sz="1600" i="1" dirty="0">
                <a:solidFill>
                  <a:srgbClr val="B41E53"/>
                </a:solidFill>
              </a:rPr>
              <a:t>(</a:t>
            </a:r>
            <a:r>
              <a:rPr lang="en-US" sz="1600" i="1" dirty="0" err="1">
                <a:solidFill>
                  <a:srgbClr val="B41E53"/>
                </a:solidFill>
              </a:rPr>
              <a:t>suivant</a:t>
            </a:r>
            <a:r>
              <a:rPr lang="en-US" sz="1600" i="1" dirty="0">
                <a:solidFill>
                  <a:srgbClr val="B41E53"/>
                </a:solidFill>
              </a:rPr>
              <a:t> les </a:t>
            </a:r>
            <a:r>
              <a:rPr lang="en-US" sz="1600" i="1" dirty="0" err="1">
                <a:solidFill>
                  <a:srgbClr val="B41E53"/>
                </a:solidFill>
              </a:rPr>
              <a:t>canevas</a:t>
            </a:r>
            <a:r>
              <a:rPr lang="en-US" sz="1600" i="1" dirty="0">
                <a:solidFill>
                  <a:srgbClr val="B41E53"/>
                </a:solidFill>
              </a:rPr>
              <a:t>).</a:t>
            </a:r>
          </a:p>
        </p:txBody>
      </p:sp>
      <p:grpSp>
        <p:nvGrpSpPr>
          <p:cNvPr id="26" name="Group 25">
            <a:extLst>
              <a:ext uri="{FF2B5EF4-FFF2-40B4-BE49-F238E27FC236}">
                <a16:creationId xmlns:a16="http://schemas.microsoft.com/office/drawing/2014/main" id="{A8E3C5EB-7BB6-9D17-3976-15D0873948E0}"/>
              </a:ext>
            </a:extLst>
          </p:cNvPr>
          <p:cNvGrpSpPr/>
          <p:nvPr/>
        </p:nvGrpSpPr>
        <p:grpSpPr>
          <a:xfrm>
            <a:off x="4270443" y="4876187"/>
            <a:ext cx="2171997" cy="1417403"/>
            <a:chOff x="1300421" y="5032018"/>
            <a:chExt cx="2267201" cy="1333442"/>
          </a:xfrm>
        </p:grpSpPr>
        <p:sp>
          <p:nvSpPr>
            <p:cNvPr id="6" name="TextBox 5">
              <a:extLst>
                <a:ext uri="{FF2B5EF4-FFF2-40B4-BE49-F238E27FC236}">
                  <a16:creationId xmlns:a16="http://schemas.microsoft.com/office/drawing/2014/main" id="{E9007C68-66DA-C170-A0FD-4C929FAD1FEA}"/>
                </a:ext>
              </a:extLst>
            </p:cNvPr>
            <p:cNvSpPr txBox="1"/>
            <p:nvPr/>
          </p:nvSpPr>
          <p:spPr>
            <a:xfrm>
              <a:off x="1642311" y="5032018"/>
              <a:ext cx="1581351" cy="646331"/>
            </a:xfrm>
            <a:prstGeom prst="rect">
              <a:avLst/>
            </a:prstGeom>
            <a:noFill/>
          </p:spPr>
          <p:txBody>
            <a:bodyPr wrap="square" lIns="91440" tIns="45720" rIns="91440" bIns="45720" rtlCol="0" anchor="t">
              <a:spAutoFit/>
            </a:bodyPr>
            <a:lstStyle/>
            <a:p>
              <a:pPr marL="228600" indent="-228600" algn="just"/>
              <a:r>
                <a:rPr lang="en-US" sz="1200" b="1" dirty="0">
                  <a:latin typeface="Source Sans Pro"/>
                  <a:ea typeface="Source Sans Pro"/>
                </a:rPr>
                <a:t>Impact 6:</a:t>
              </a:r>
              <a:endParaRPr lang="en-US" sz="1400" dirty="0">
                <a:latin typeface="Source Sans Pro"/>
                <a:ea typeface="Source Sans Pro"/>
              </a:endParaRPr>
            </a:p>
            <a:p>
              <a:pPr marL="228600" indent="-228600" algn="just"/>
              <a:r>
                <a:rPr lang="fr-FR" sz="1200" b="1" dirty="0">
                  <a:latin typeface="Source Sans Pro" panose="020B0503030403020204" pitchFamily="34" charset="0"/>
                  <a:ea typeface="Source Sans Pro" panose="020B0503030403020204" pitchFamily="34" charset="0"/>
                </a:rPr>
                <a:t>Consolidation de la</a:t>
              </a:r>
            </a:p>
            <a:p>
              <a:pPr marL="228600" indent="-228600" algn="just"/>
              <a:r>
                <a:rPr lang="fr-FR" sz="1200" b="1" dirty="0">
                  <a:latin typeface="Source Sans Pro" panose="020B0503030403020204" pitchFamily="34" charset="0"/>
                  <a:ea typeface="Source Sans Pro" panose="020B0503030403020204" pitchFamily="34" charset="0"/>
                </a:rPr>
                <a:t>Paix et Relèvement</a:t>
              </a:r>
              <a:endParaRPr lang="en-US" sz="1400" dirty="0">
                <a:latin typeface="Source Sans Pro"/>
                <a:ea typeface="Source Sans Pro"/>
              </a:endParaRPr>
            </a:p>
          </p:txBody>
        </p:sp>
        <p:sp>
          <p:nvSpPr>
            <p:cNvPr id="15" name="Rectangle 14">
              <a:extLst>
                <a:ext uri="{FF2B5EF4-FFF2-40B4-BE49-F238E27FC236}">
                  <a16:creationId xmlns:a16="http://schemas.microsoft.com/office/drawing/2014/main" id="{C121879D-4F71-658F-FB24-505D4055B1B4}"/>
                </a:ext>
              </a:extLst>
            </p:cNvPr>
            <p:cNvSpPr/>
            <p:nvPr/>
          </p:nvSpPr>
          <p:spPr>
            <a:xfrm>
              <a:off x="1300421" y="5657574"/>
              <a:ext cx="2267201" cy="707886"/>
            </a:xfrm>
            <a:prstGeom prst="rect">
              <a:avLst/>
            </a:prstGeom>
          </p:spPr>
          <p:txBody>
            <a:bodyPr wrap="square">
              <a:spAutoFit/>
            </a:bodyPr>
            <a:lstStyle/>
            <a:p>
              <a:r>
                <a:rPr lang="fr-FR" sz="1000" dirty="0">
                  <a:effectLst/>
                  <a:latin typeface="Calibri" panose="020F0502020204030204" pitchFamily="34" charset="0"/>
                  <a:ea typeface="Calibri" panose="020F0502020204030204" pitchFamily="34" charset="0"/>
                </a:rPr>
                <a:t>Amélioration du relèvement socio-économique et de la participation politique des femmes et des filles dans les contextes de consolidation de la paix</a:t>
              </a:r>
              <a:endParaRPr lang="en-US" sz="1000" dirty="0"/>
            </a:p>
          </p:txBody>
        </p:sp>
      </p:grpSp>
      <p:grpSp>
        <p:nvGrpSpPr>
          <p:cNvPr id="14" name="Group 13">
            <a:extLst>
              <a:ext uri="{FF2B5EF4-FFF2-40B4-BE49-F238E27FC236}">
                <a16:creationId xmlns:a16="http://schemas.microsoft.com/office/drawing/2014/main" id="{38381914-866A-E721-63BB-1073536EF550}"/>
              </a:ext>
            </a:extLst>
          </p:cNvPr>
          <p:cNvGrpSpPr/>
          <p:nvPr/>
        </p:nvGrpSpPr>
        <p:grpSpPr>
          <a:xfrm>
            <a:off x="2486249" y="4906592"/>
            <a:ext cx="1819577" cy="1360443"/>
            <a:chOff x="1424843" y="4934181"/>
            <a:chExt cx="1970784" cy="1387078"/>
          </a:xfrm>
        </p:grpSpPr>
        <p:sp>
          <p:nvSpPr>
            <p:cNvPr id="8" name="TextBox 7">
              <a:extLst>
                <a:ext uri="{FF2B5EF4-FFF2-40B4-BE49-F238E27FC236}">
                  <a16:creationId xmlns:a16="http://schemas.microsoft.com/office/drawing/2014/main" id="{212DF945-BF8A-7C51-2F50-8E030416CBAE}"/>
                </a:ext>
              </a:extLst>
            </p:cNvPr>
            <p:cNvSpPr txBox="1"/>
            <p:nvPr/>
          </p:nvSpPr>
          <p:spPr>
            <a:xfrm>
              <a:off x="1523698" y="4934181"/>
              <a:ext cx="1744337" cy="646331"/>
            </a:xfrm>
            <a:prstGeom prst="rect">
              <a:avLst/>
            </a:prstGeom>
            <a:noFill/>
          </p:spPr>
          <p:txBody>
            <a:bodyPr wrap="square" lIns="91440" tIns="45720" rIns="91440" bIns="45720" rtlCol="0" anchor="t">
              <a:spAutoFit/>
            </a:bodyPr>
            <a:lstStyle/>
            <a:p>
              <a:pPr marL="283845" indent="-283845"/>
              <a:r>
                <a:rPr lang="en-US" sz="1200" b="1" dirty="0">
                  <a:latin typeface="Source Sans Pro"/>
                  <a:ea typeface="Source Sans Pro"/>
                </a:rPr>
                <a:t>Impact 5: </a:t>
              </a:r>
              <a:endParaRPr lang="en-US" sz="1400" dirty="0">
                <a:latin typeface="Source Sans Pro"/>
                <a:ea typeface="Source Sans Pro"/>
              </a:endParaRPr>
            </a:p>
            <a:p>
              <a:pPr marL="283845" indent="-283845"/>
              <a:r>
                <a:rPr lang="en-US" sz="1200" b="1" dirty="0">
                  <a:latin typeface="Source Sans Pro"/>
                  <a:ea typeface="Source Sans Pro"/>
                </a:rPr>
                <a:t>Protection des </a:t>
              </a:r>
              <a:endParaRPr lang="en-US" sz="1400" dirty="0">
                <a:latin typeface="Source Sans Pro"/>
                <a:ea typeface="Source Sans Pro"/>
              </a:endParaRPr>
            </a:p>
            <a:p>
              <a:pPr marL="283845" indent="-283845"/>
              <a:r>
                <a:rPr lang="en-US" sz="1200" b="1" dirty="0">
                  <a:latin typeface="Source Sans Pro"/>
                  <a:ea typeface="Source Sans Pro"/>
                </a:rPr>
                <a:t>Femmes et des filles</a:t>
              </a:r>
              <a:endParaRPr lang="en-US" sz="1400" dirty="0">
                <a:latin typeface="Source Sans Pro"/>
                <a:ea typeface="Source Sans Pro"/>
              </a:endParaRPr>
            </a:p>
          </p:txBody>
        </p:sp>
        <p:sp>
          <p:nvSpPr>
            <p:cNvPr id="9" name="Rectangle 8">
              <a:extLst>
                <a:ext uri="{FF2B5EF4-FFF2-40B4-BE49-F238E27FC236}">
                  <a16:creationId xmlns:a16="http://schemas.microsoft.com/office/drawing/2014/main" id="{8DE6B1D5-85CD-BED1-2808-5CE6A5A6C7E0}"/>
                </a:ext>
              </a:extLst>
            </p:cNvPr>
            <p:cNvSpPr/>
            <p:nvPr/>
          </p:nvSpPr>
          <p:spPr>
            <a:xfrm>
              <a:off x="1424843" y="5582595"/>
              <a:ext cx="1970784" cy="738664"/>
            </a:xfrm>
            <a:prstGeom prst="rect">
              <a:avLst/>
            </a:prstGeom>
          </p:spPr>
          <p:txBody>
            <a:bodyPr wrap="square">
              <a:spAutoFit/>
            </a:bodyPr>
            <a:lstStyle/>
            <a:p>
              <a:r>
                <a:rPr lang="fr-FR" sz="1050" dirty="0"/>
                <a:t>Les droits humains, la sûreté, la sécurité et la santé mentale des femmes et des filles sont améliorés.</a:t>
              </a:r>
              <a:endParaRPr lang="en-US" sz="1050" dirty="0"/>
            </a:p>
          </p:txBody>
        </p:sp>
      </p:grpSp>
      <p:sp>
        <p:nvSpPr>
          <p:cNvPr id="16" name="TextBox 15">
            <a:extLst>
              <a:ext uri="{FF2B5EF4-FFF2-40B4-BE49-F238E27FC236}">
                <a16:creationId xmlns:a16="http://schemas.microsoft.com/office/drawing/2014/main" id="{2F40B991-82CA-A61A-1419-17CCF82069A8}"/>
              </a:ext>
            </a:extLst>
          </p:cNvPr>
          <p:cNvSpPr txBox="1"/>
          <p:nvPr/>
        </p:nvSpPr>
        <p:spPr>
          <a:xfrm>
            <a:off x="395042" y="4901981"/>
            <a:ext cx="1772524" cy="461665"/>
          </a:xfrm>
          <a:prstGeom prst="rect">
            <a:avLst/>
          </a:prstGeom>
          <a:noFill/>
        </p:spPr>
        <p:txBody>
          <a:bodyPr wrap="square" lIns="91440" tIns="45720" rIns="91440" bIns="45720" rtlCol="0" anchor="t">
            <a:spAutoFit/>
          </a:bodyPr>
          <a:lstStyle/>
          <a:p>
            <a:pPr marL="283845" indent="-283845"/>
            <a:r>
              <a:rPr lang="en-US" sz="1200" b="1" dirty="0">
                <a:latin typeface="Source Sans Pro"/>
                <a:ea typeface="Source Sans Pro"/>
              </a:rPr>
              <a:t>Impact 3:</a:t>
            </a:r>
            <a:endParaRPr lang="en-US" sz="1400" dirty="0">
              <a:latin typeface="Source Sans Pro"/>
              <a:ea typeface="Source Sans Pro"/>
            </a:endParaRPr>
          </a:p>
          <a:p>
            <a:pPr marL="283845" indent="-283845"/>
            <a:r>
              <a:rPr lang="en-US" sz="1200" b="1" dirty="0" err="1">
                <a:latin typeface="Source Sans Pro"/>
                <a:ea typeface="Source Sans Pro"/>
              </a:rPr>
              <a:t>Réponse</a:t>
            </a:r>
            <a:r>
              <a:rPr lang="en-US" sz="1200" b="1" dirty="0">
                <a:latin typeface="Source Sans Pro"/>
                <a:ea typeface="Source Sans Pro"/>
              </a:rPr>
              <a:t> </a:t>
            </a:r>
            <a:r>
              <a:rPr lang="en-US" sz="1200" b="1" dirty="0" err="1">
                <a:latin typeface="Source Sans Pro"/>
                <a:ea typeface="Source Sans Pro"/>
              </a:rPr>
              <a:t>Humanitaire</a:t>
            </a:r>
            <a:endParaRPr lang="en-US" sz="1200" b="1" dirty="0">
              <a:latin typeface="Source Sans Pro"/>
              <a:ea typeface="Source Sans Pro"/>
            </a:endParaRPr>
          </a:p>
        </p:txBody>
      </p:sp>
      <p:sp>
        <p:nvSpPr>
          <p:cNvPr id="17" name="Rectangle 16">
            <a:extLst>
              <a:ext uri="{FF2B5EF4-FFF2-40B4-BE49-F238E27FC236}">
                <a16:creationId xmlns:a16="http://schemas.microsoft.com/office/drawing/2014/main" id="{F7830C18-403E-8384-481A-8F5E1784B65C}"/>
              </a:ext>
            </a:extLst>
          </p:cNvPr>
          <p:cNvSpPr/>
          <p:nvPr/>
        </p:nvSpPr>
        <p:spPr>
          <a:xfrm>
            <a:off x="201732" y="5488621"/>
            <a:ext cx="2356089" cy="769441"/>
          </a:xfrm>
          <a:prstGeom prst="rect">
            <a:avLst/>
          </a:prstGeom>
        </p:spPr>
        <p:txBody>
          <a:bodyPr wrap="square">
            <a:spAutoFit/>
          </a:bodyPr>
          <a:lstStyle/>
          <a:p>
            <a:r>
              <a:rPr lang="fr-FR" sz="1100" dirty="0"/>
              <a:t>La planification, les cadres et les programmes humanitaires et de crise sont améliorés, plus inclusifs et sensibles au genre</a:t>
            </a:r>
          </a:p>
        </p:txBody>
      </p:sp>
    </p:spTree>
    <p:extLst>
      <p:ext uri="{BB962C8B-B14F-4D97-AF65-F5344CB8AC3E}">
        <p14:creationId xmlns:p14="http://schemas.microsoft.com/office/powerpoint/2010/main" val="17629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5" y="436996"/>
            <a:ext cx="10770444" cy="517729"/>
          </a:xfrm>
        </p:spPr>
        <p:txBody>
          <a:bodyPr vert="horz" lIns="91440" tIns="45720" rIns="91440" bIns="45720" rtlCol="0" anchor="ctr">
            <a:noAutofit/>
          </a:bodyPr>
          <a:lstStyle/>
          <a:p>
            <a:pPr>
              <a:lnSpc>
                <a:spcPct val="100000"/>
              </a:lnSpc>
              <a:spcBef>
                <a:spcPts val="1000"/>
              </a:spcBef>
            </a:pPr>
            <a:r>
              <a:rPr lang="en-US" sz="3200" b="1">
                <a:solidFill>
                  <a:srgbClr val="099BDD"/>
                </a:solidFill>
                <a:latin typeface="Source Sans Pro"/>
                <a:ea typeface="Source Sans Pro"/>
                <a:cs typeface="Calibri"/>
              </a:rPr>
              <a:t>Points </a:t>
            </a:r>
            <a:r>
              <a:rPr lang="en-US" sz="3200" b="1" err="1">
                <a:solidFill>
                  <a:srgbClr val="099BDD"/>
                </a:solidFill>
                <a:latin typeface="Source Sans Pro"/>
                <a:ea typeface="Source Sans Pro"/>
                <a:cs typeface="Calibri"/>
              </a:rPr>
              <a:t>essentiels</a:t>
            </a:r>
            <a:r>
              <a:rPr lang="en-US" sz="3200" b="1">
                <a:solidFill>
                  <a:srgbClr val="099BDD"/>
                </a:solidFill>
                <a:latin typeface="Source Sans Pro"/>
                <a:ea typeface="Source Sans Pro"/>
                <a:cs typeface="Calibri"/>
              </a:rPr>
              <a:t> à </a:t>
            </a:r>
            <a:r>
              <a:rPr lang="en-US" sz="3200" b="1" err="1">
                <a:solidFill>
                  <a:srgbClr val="099BDD"/>
                </a:solidFill>
                <a:latin typeface="Source Sans Pro"/>
                <a:ea typeface="Source Sans Pro"/>
                <a:cs typeface="Calibri"/>
              </a:rPr>
              <a:t>retenir</a:t>
            </a:r>
            <a:r>
              <a:rPr lang="en-US" sz="3200" b="1">
                <a:solidFill>
                  <a:srgbClr val="099BDD"/>
                </a:solidFill>
                <a:latin typeface="Source Sans Pro"/>
                <a:ea typeface="Source Sans Pro"/>
                <a:cs typeface="Calibri"/>
              </a:rPr>
              <a:t>: </a:t>
            </a:r>
            <a:r>
              <a:rPr lang="en-US" sz="3200" b="1" err="1">
                <a:solidFill>
                  <a:srgbClr val="099BDD"/>
                </a:solidFill>
                <a:latin typeface="Source Sans Pro"/>
                <a:ea typeface="Source Sans Pro"/>
                <a:cs typeface="Calibri"/>
              </a:rPr>
              <a:t>en</a:t>
            </a:r>
            <a:r>
              <a:rPr lang="en-US" sz="3200" b="1">
                <a:solidFill>
                  <a:srgbClr val="099BDD"/>
                </a:solidFill>
                <a:latin typeface="Source Sans Pro"/>
                <a:ea typeface="Source Sans Pro"/>
                <a:cs typeface="Calibri"/>
              </a:rPr>
              <a:t> </a:t>
            </a:r>
            <a:r>
              <a:rPr lang="en-US" sz="3200" b="1" err="1">
                <a:solidFill>
                  <a:srgbClr val="099BDD"/>
                </a:solidFill>
                <a:latin typeface="Source Sans Pro"/>
                <a:ea typeface="Source Sans Pro"/>
                <a:cs typeface="Calibri"/>
              </a:rPr>
              <a:t>préparant</a:t>
            </a:r>
            <a:r>
              <a:rPr lang="en-US" sz="3200" b="1">
                <a:solidFill>
                  <a:srgbClr val="099BDD"/>
                </a:solidFill>
                <a:latin typeface="Source Sans Pro"/>
                <a:ea typeface="Source Sans Pro"/>
                <a:cs typeface="Calibri"/>
              </a:rPr>
              <a:t> </a:t>
            </a:r>
            <a:r>
              <a:rPr lang="en-US" sz="3200" b="1" err="1">
                <a:solidFill>
                  <a:srgbClr val="099BDD"/>
                </a:solidFill>
                <a:latin typeface="Source Sans Pro"/>
                <a:ea typeface="Source Sans Pro"/>
                <a:cs typeface="Calibri"/>
              </a:rPr>
              <a:t>votre</a:t>
            </a:r>
            <a:r>
              <a:rPr lang="en-US" sz="3200" b="1">
                <a:solidFill>
                  <a:srgbClr val="099BDD"/>
                </a:solidFill>
                <a:latin typeface="Source Sans Pro"/>
                <a:ea typeface="Source Sans Pro"/>
                <a:cs typeface="Calibri"/>
              </a:rPr>
              <a:t> dossier</a:t>
            </a: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4" name="TextBox 3">
            <a:extLst>
              <a:ext uri="{FF2B5EF4-FFF2-40B4-BE49-F238E27FC236}">
                <a16:creationId xmlns:a16="http://schemas.microsoft.com/office/drawing/2014/main" id="{81052F54-8798-679D-1249-1E9E63C77C8A}"/>
              </a:ext>
            </a:extLst>
          </p:cNvPr>
          <p:cNvSpPr txBox="1"/>
          <p:nvPr/>
        </p:nvSpPr>
        <p:spPr>
          <a:xfrm>
            <a:off x="469424" y="1256327"/>
            <a:ext cx="11722575" cy="5539978"/>
          </a:xfrm>
          <a:prstGeom prst="rect">
            <a:avLst/>
          </a:prstGeom>
          <a:noFill/>
        </p:spPr>
        <p:txBody>
          <a:bodyPr wrap="square" rtlCol="0">
            <a:spAutoFit/>
          </a:bodyPr>
          <a:lstStyle/>
          <a:p>
            <a:pPr marL="342900" indent="-342900">
              <a:spcAft>
                <a:spcPts val="1200"/>
              </a:spcAft>
              <a:buClr>
                <a:srgbClr val="099BDD"/>
              </a:buClr>
              <a:buFont typeface="Wingdings 3" panose="05040102010807070707" pitchFamily="18" charset="2"/>
              <a:buChar char=""/>
            </a:pPr>
            <a:r>
              <a:rPr lang="en-US" sz="1900" b="1" dirty="0">
                <a:solidFill>
                  <a:srgbClr val="B40050"/>
                </a:solidFill>
              </a:rPr>
              <a:t>Quelle </a:t>
            </a:r>
            <a:r>
              <a:rPr lang="en-US" sz="1900" b="1" dirty="0" err="1">
                <a:solidFill>
                  <a:srgbClr val="B40050"/>
                </a:solidFill>
              </a:rPr>
              <a:t>est</a:t>
            </a:r>
            <a:r>
              <a:rPr lang="en-US" sz="1900" b="1" dirty="0">
                <a:solidFill>
                  <a:srgbClr val="B40050"/>
                </a:solidFill>
              </a:rPr>
              <a:t> la </a:t>
            </a:r>
            <a:r>
              <a:rPr lang="en-US" sz="1900" b="1" dirty="0" err="1">
                <a:solidFill>
                  <a:srgbClr val="B40050"/>
                </a:solidFill>
              </a:rPr>
              <a:t>portée</a:t>
            </a:r>
            <a:r>
              <a:rPr lang="en-US" sz="1900" b="1" dirty="0">
                <a:solidFill>
                  <a:srgbClr val="B40050"/>
                </a:solidFill>
              </a:rPr>
              <a:t> </a:t>
            </a:r>
            <a:r>
              <a:rPr lang="en-US" sz="1900" b="1" dirty="0" err="1">
                <a:solidFill>
                  <a:srgbClr val="B40050"/>
                </a:solidFill>
              </a:rPr>
              <a:t>géographique</a:t>
            </a:r>
            <a:r>
              <a:rPr lang="en-US" sz="1900" b="1" dirty="0">
                <a:solidFill>
                  <a:srgbClr val="B40050"/>
                </a:solidFill>
              </a:rPr>
              <a:t>? </a:t>
            </a:r>
            <a:r>
              <a:rPr lang="fr-FR" sz="1900" dirty="0"/>
              <a:t>Tout le territoire haïtien. </a:t>
            </a:r>
          </a:p>
          <a:p>
            <a:pPr marL="342900" indent="-342900">
              <a:spcAft>
                <a:spcPts val="1200"/>
              </a:spcAft>
              <a:buClr>
                <a:srgbClr val="099BDD"/>
              </a:buClr>
              <a:buFont typeface="Wingdings 3" panose="05040102010807070707" pitchFamily="18" charset="2"/>
              <a:buChar char=""/>
            </a:pPr>
            <a:r>
              <a:rPr lang="en-US" sz="1900" b="1" dirty="0" err="1">
                <a:solidFill>
                  <a:srgbClr val="B40050"/>
                </a:solidFill>
              </a:rPr>
              <a:t>Quel</a:t>
            </a:r>
            <a:r>
              <a:rPr lang="en-US" sz="1900" b="1" dirty="0">
                <a:solidFill>
                  <a:srgbClr val="B40050"/>
                </a:solidFill>
              </a:rPr>
              <a:t> type </a:t>
            </a:r>
            <a:r>
              <a:rPr lang="en-US" sz="1900" b="1" dirty="0" err="1">
                <a:solidFill>
                  <a:srgbClr val="B40050"/>
                </a:solidFill>
              </a:rPr>
              <a:t>d’OSC</a:t>
            </a:r>
            <a:r>
              <a:rPr lang="en-US" sz="1900" b="1" dirty="0">
                <a:solidFill>
                  <a:srgbClr val="B40050"/>
                </a:solidFill>
              </a:rPr>
              <a:t> </a:t>
            </a:r>
            <a:r>
              <a:rPr lang="en-US" sz="1900" b="1" dirty="0" err="1">
                <a:solidFill>
                  <a:srgbClr val="B40050"/>
                </a:solidFill>
              </a:rPr>
              <a:t>peut</a:t>
            </a:r>
            <a:r>
              <a:rPr lang="en-US" sz="1900" b="1" dirty="0">
                <a:solidFill>
                  <a:srgbClr val="B40050"/>
                </a:solidFill>
              </a:rPr>
              <a:t> </a:t>
            </a:r>
            <a:r>
              <a:rPr lang="en-US" sz="1900" b="1" dirty="0" err="1">
                <a:solidFill>
                  <a:srgbClr val="B40050"/>
                </a:solidFill>
              </a:rPr>
              <a:t>postuler</a:t>
            </a:r>
            <a:r>
              <a:rPr lang="en-US" sz="1900" b="1" dirty="0">
                <a:solidFill>
                  <a:srgbClr val="B40050"/>
                </a:solidFill>
              </a:rPr>
              <a:t>? </a:t>
            </a:r>
            <a:r>
              <a:rPr lang="fr-FR" sz="2000" dirty="0"/>
              <a:t>Les organisations nationales, régionales ou locales de défense des droits des femmes (organisations féministes, etc.) ainsi que les organisations des jeunes peuvent poser leur candidature. Les organisations de ces deux catégories dirigées par des femmes ou des jeunes femmes seraient un avantage.</a:t>
            </a:r>
          </a:p>
          <a:p>
            <a:pPr marL="342900" indent="-342900">
              <a:spcAft>
                <a:spcPts val="1200"/>
              </a:spcAft>
              <a:buClr>
                <a:srgbClr val="099BDD"/>
              </a:buClr>
              <a:buFont typeface="Wingdings 3" panose="05040102010807070707" pitchFamily="18" charset="2"/>
              <a:buChar char=""/>
            </a:pPr>
            <a:r>
              <a:rPr lang="fr-FR" sz="1900" b="1" dirty="0">
                <a:solidFill>
                  <a:srgbClr val="B40050"/>
                </a:solidFill>
              </a:rPr>
              <a:t>Qu'en est-il des consortiums/partenariats ? </a:t>
            </a:r>
            <a:r>
              <a:rPr lang="fr-FR" sz="1900" dirty="0"/>
              <a:t>Le WPHF encourage les partenariats entre organisations. Une OSC déposera sa candidature en tant qu’organisation principale, tandis que les autres seront des partenaires de mise en œuvre.</a:t>
            </a:r>
          </a:p>
          <a:p>
            <a:pPr marL="342900" indent="-342900">
              <a:spcAft>
                <a:spcPts val="1200"/>
              </a:spcAft>
              <a:buClr>
                <a:srgbClr val="099BDD"/>
              </a:buClr>
              <a:buFont typeface="Wingdings 3" panose="05040102010807070707" pitchFamily="18" charset="2"/>
              <a:buChar char=""/>
            </a:pPr>
            <a:r>
              <a:rPr lang="fr-FR" sz="1900" b="1" dirty="0">
                <a:solidFill>
                  <a:srgbClr val="B40050"/>
                </a:solidFill>
              </a:rPr>
              <a:t>Qu'en est-il de l'enregistrement légal ? </a:t>
            </a:r>
            <a:r>
              <a:rPr lang="fr-FR" sz="1900" dirty="0"/>
              <a:t>Seul le demandeur </a:t>
            </a:r>
            <a:r>
              <a:rPr lang="fr-FR" sz="1900" u="sng" dirty="0"/>
              <a:t>principal</a:t>
            </a:r>
            <a:r>
              <a:rPr lang="fr-FR" sz="1900" dirty="0"/>
              <a:t> doit soumettre une preuve d'enregistrement. Les partenaires de mise en œuvre (le cas </a:t>
            </a:r>
            <a:r>
              <a:rPr lang="fr-CH" sz="1900" dirty="0"/>
              <a:t>échéant) </a:t>
            </a:r>
            <a:r>
              <a:rPr lang="fr-FR" sz="1900" dirty="0"/>
              <a:t>n'ont pas besoin d'être enregistrés.</a:t>
            </a:r>
          </a:p>
          <a:p>
            <a:pPr marL="342900" indent="-342900">
              <a:spcAft>
                <a:spcPts val="1200"/>
              </a:spcAft>
              <a:buClr>
                <a:srgbClr val="099BDD"/>
              </a:buClr>
              <a:buFont typeface="Wingdings 3" panose="05040102010807070707" pitchFamily="18" charset="2"/>
              <a:buChar char=""/>
            </a:pPr>
            <a:r>
              <a:rPr lang="en-US" sz="1900" b="1" dirty="0" err="1">
                <a:solidFill>
                  <a:srgbClr val="B40050"/>
                </a:solidFill>
              </a:rPr>
              <a:t>Quel</a:t>
            </a:r>
            <a:r>
              <a:rPr lang="en-US" sz="1900" b="1" dirty="0">
                <a:solidFill>
                  <a:srgbClr val="B40050"/>
                </a:solidFill>
              </a:rPr>
              <a:t> </a:t>
            </a:r>
            <a:r>
              <a:rPr lang="en-US" sz="1900" b="1" dirty="0" err="1">
                <a:solidFill>
                  <a:srgbClr val="B40050"/>
                </a:solidFill>
              </a:rPr>
              <a:t>est</a:t>
            </a:r>
            <a:r>
              <a:rPr lang="en-US" sz="1900" b="1" dirty="0">
                <a:solidFill>
                  <a:srgbClr val="B40050"/>
                </a:solidFill>
              </a:rPr>
              <a:t> le budget maximal ? </a:t>
            </a:r>
          </a:p>
          <a:p>
            <a:pPr marL="800100" lvl="1" indent="-342900">
              <a:spcAft>
                <a:spcPts val="600"/>
              </a:spcAft>
              <a:buClr>
                <a:srgbClr val="099BDD"/>
              </a:buClr>
              <a:buFont typeface="Wingdings 3" panose="05040102010807070707" pitchFamily="18" charset="2"/>
              <a:buChar char=""/>
            </a:pPr>
            <a:r>
              <a:rPr lang="en-US" sz="1900" dirty="0"/>
              <a:t>200,000 USD au maximum pour le </a:t>
            </a:r>
            <a:r>
              <a:rPr lang="en-US" sz="1900" dirty="0" err="1"/>
              <a:t>financement</a:t>
            </a:r>
            <a:r>
              <a:rPr lang="en-US" sz="1900" dirty="0"/>
              <a:t> </a:t>
            </a:r>
            <a:r>
              <a:rPr lang="en-US" sz="1900" dirty="0" err="1"/>
              <a:t>programmatique</a:t>
            </a:r>
            <a:r>
              <a:rPr lang="en-US" sz="1900" dirty="0"/>
              <a:t>, </a:t>
            </a:r>
          </a:p>
          <a:p>
            <a:pPr marL="800100" lvl="1" indent="-342900">
              <a:spcAft>
                <a:spcPts val="600"/>
              </a:spcAft>
              <a:buClr>
                <a:srgbClr val="099BDD"/>
              </a:buClr>
              <a:buFont typeface="Wingdings 3" panose="05040102010807070707" pitchFamily="18" charset="2"/>
              <a:buChar char=""/>
            </a:pPr>
            <a:r>
              <a:rPr lang="en-US" sz="1900" dirty="0"/>
              <a:t>30,000 USD pour le </a:t>
            </a:r>
            <a:r>
              <a:rPr lang="en-US" sz="1900" dirty="0" err="1"/>
              <a:t>financement</a:t>
            </a:r>
            <a:r>
              <a:rPr lang="en-US" sz="1900" dirty="0"/>
              <a:t> </a:t>
            </a:r>
            <a:r>
              <a:rPr lang="en-US" sz="1900" dirty="0" err="1"/>
              <a:t>institutionnel</a:t>
            </a:r>
            <a:r>
              <a:rPr lang="en-US" sz="1900" dirty="0"/>
              <a:t>.</a:t>
            </a:r>
          </a:p>
          <a:p>
            <a:pPr lvl="1">
              <a:spcAft>
                <a:spcPts val="600"/>
              </a:spcAft>
              <a:buClr>
                <a:srgbClr val="099BDD"/>
              </a:buClr>
            </a:pPr>
            <a:r>
              <a:rPr lang="en-US" sz="1900" i="1" dirty="0"/>
              <a:t>Les OSC ne </a:t>
            </a:r>
            <a:r>
              <a:rPr lang="en-US" sz="1900" i="1" dirty="0" err="1"/>
              <a:t>sont</a:t>
            </a:r>
            <a:r>
              <a:rPr lang="en-US" sz="1900" i="1" dirty="0"/>
              <a:t> pas tenues de </a:t>
            </a:r>
            <a:r>
              <a:rPr lang="en-US" sz="1900" i="1" dirty="0" err="1"/>
              <a:t>contribuer</a:t>
            </a:r>
            <a:r>
              <a:rPr lang="en-US" sz="1900" i="1" dirty="0"/>
              <a:t> au budget. </a:t>
            </a:r>
          </a:p>
          <a:p>
            <a:pPr marL="285750" indent="-285750">
              <a:spcAft>
                <a:spcPts val="600"/>
              </a:spcAft>
              <a:buClr>
                <a:srgbClr val="099BDD"/>
              </a:buClr>
              <a:buFont typeface="Wingdings 3" panose="05040102010807070707" pitchFamily="18" charset="2"/>
              <a:buChar char=""/>
            </a:pPr>
            <a:r>
              <a:rPr lang="fr-FR" sz="1900" b="1" dirty="0">
                <a:solidFill>
                  <a:srgbClr val="B40050"/>
                </a:solidFill>
              </a:rPr>
              <a:t>Dans quelle(s) langue(s) pouvons-nous postuler ? </a:t>
            </a:r>
            <a:r>
              <a:rPr lang="fr-CH" sz="1900" dirty="0"/>
              <a:t>Le WPHF accepte les demandes en Français.</a:t>
            </a:r>
            <a:endParaRPr lang="en-US" sz="1900" dirty="0"/>
          </a:p>
        </p:txBody>
      </p:sp>
    </p:spTree>
    <p:extLst>
      <p:ext uri="{BB962C8B-B14F-4D97-AF65-F5344CB8AC3E}">
        <p14:creationId xmlns:p14="http://schemas.microsoft.com/office/powerpoint/2010/main" val="45103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5" y="436996"/>
            <a:ext cx="10770444" cy="517729"/>
          </a:xfrm>
        </p:spPr>
        <p:txBody>
          <a:bodyPr vert="horz" lIns="91440" tIns="45720" rIns="91440" bIns="45720" rtlCol="0" anchor="ctr">
            <a:noAutofit/>
          </a:bodyPr>
          <a:lstStyle/>
          <a:p>
            <a:pPr>
              <a:lnSpc>
                <a:spcPct val="100000"/>
              </a:lnSpc>
              <a:spcBef>
                <a:spcPts val="1000"/>
              </a:spcBef>
            </a:pPr>
            <a:r>
              <a:rPr lang="en-US" sz="3200" b="1">
                <a:solidFill>
                  <a:srgbClr val="099BDD"/>
                </a:solidFill>
                <a:latin typeface="Source Sans Pro"/>
                <a:ea typeface="Source Sans Pro"/>
                <a:cs typeface="Calibri"/>
              </a:rPr>
              <a:t>Points </a:t>
            </a:r>
            <a:r>
              <a:rPr lang="en-US" sz="3200" b="1" err="1">
                <a:solidFill>
                  <a:srgbClr val="099BDD"/>
                </a:solidFill>
                <a:latin typeface="Source Sans Pro"/>
                <a:ea typeface="Source Sans Pro"/>
                <a:cs typeface="Calibri"/>
              </a:rPr>
              <a:t>essentiels</a:t>
            </a:r>
            <a:r>
              <a:rPr lang="en-US" sz="3200" b="1">
                <a:solidFill>
                  <a:srgbClr val="099BDD"/>
                </a:solidFill>
                <a:latin typeface="Source Sans Pro"/>
                <a:ea typeface="Source Sans Pro"/>
                <a:cs typeface="Calibri"/>
              </a:rPr>
              <a:t> à </a:t>
            </a:r>
            <a:r>
              <a:rPr lang="en-US" sz="3200" b="1" err="1">
                <a:solidFill>
                  <a:srgbClr val="099BDD"/>
                </a:solidFill>
                <a:latin typeface="Source Sans Pro"/>
                <a:ea typeface="Source Sans Pro"/>
                <a:cs typeface="Calibri"/>
              </a:rPr>
              <a:t>retenir</a:t>
            </a:r>
            <a:r>
              <a:rPr lang="en-US" sz="3200" b="1">
                <a:solidFill>
                  <a:srgbClr val="099BDD"/>
                </a:solidFill>
                <a:latin typeface="Source Sans Pro"/>
                <a:ea typeface="Source Sans Pro"/>
                <a:cs typeface="Calibri"/>
              </a:rPr>
              <a:t>: après </a:t>
            </a:r>
            <a:r>
              <a:rPr lang="en-US" sz="3200" b="1" err="1">
                <a:solidFill>
                  <a:srgbClr val="099BDD"/>
                </a:solidFill>
                <a:latin typeface="Source Sans Pro"/>
                <a:ea typeface="Source Sans Pro"/>
                <a:cs typeface="Calibri"/>
              </a:rPr>
              <a:t>avoir</a:t>
            </a:r>
            <a:r>
              <a:rPr lang="en-US" sz="3200" b="1">
                <a:solidFill>
                  <a:srgbClr val="099BDD"/>
                </a:solidFill>
                <a:latin typeface="Source Sans Pro"/>
                <a:ea typeface="Source Sans Pro"/>
                <a:cs typeface="Calibri"/>
              </a:rPr>
              <a:t> </a:t>
            </a:r>
            <a:r>
              <a:rPr lang="en-US" sz="3200" b="1" err="1">
                <a:solidFill>
                  <a:srgbClr val="099BDD"/>
                </a:solidFill>
                <a:latin typeface="Source Sans Pro"/>
                <a:ea typeface="Source Sans Pro"/>
                <a:cs typeface="Calibri"/>
              </a:rPr>
              <a:t>postulé</a:t>
            </a:r>
            <a:endParaRPr lang="en-US" sz="3200" b="1">
              <a:solidFill>
                <a:srgbClr val="099BDD"/>
              </a:solidFill>
              <a:latin typeface="Source Sans Pro"/>
              <a:ea typeface="Source Sans Pro"/>
              <a:cs typeface="Calibri"/>
            </a:endParaRP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5" name="TextBox 4">
            <a:extLst>
              <a:ext uri="{FF2B5EF4-FFF2-40B4-BE49-F238E27FC236}">
                <a16:creationId xmlns:a16="http://schemas.microsoft.com/office/drawing/2014/main" id="{D530198C-95A2-562A-BB55-758E0EEFB07B}"/>
              </a:ext>
            </a:extLst>
          </p:cNvPr>
          <p:cNvSpPr txBox="1"/>
          <p:nvPr/>
        </p:nvSpPr>
        <p:spPr>
          <a:xfrm>
            <a:off x="469425" y="1147390"/>
            <a:ext cx="11069432" cy="5355312"/>
          </a:xfrm>
          <a:prstGeom prst="rect">
            <a:avLst/>
          </a:prstGeom>
          <a:noFill/>
        </p:spPr>
        <p:txBody>
          <a:bodyPr wrap="square" lIns="91440" tIns="45720" rIns="91440" bIns="45720" rtlCol="0" anchor="t">
            <a:spAutoFit/>
          </a:bodyPr>
          <a:lstStyle/>
          <a:p>
            <a:pPr>
              <a:spcAft>
                <a:spcPts val="1200"/>
              </a:spcAft>
              <a:buClr>
                <a:srgbClr val="099BDD"/>
              </a:buClr>
            </a:pPr>
            <a:r>
              <a:rPr lang="fr-FR" sz="2400" b="1" dirty="0">
                <a:solidFill>
                  <a:srgbClr val="B40050"/>
                </a:solidFill>
              </a:rPr>
              <a:t>À quoi s'attendre lors du processus de sélection ?</a:t>
            </a:r>
          </a:p>
          <a:p>
            <a:pPr marL="800100" lvl="1" indent="-342900">
              <a:spcAft>
                <a:spcPts val="1200"/>
              </a:spcAft>
              <a:buClr>
                <a:srgbClr val="099BDD"/>
              </a:buClr>
              <a:buFont typeface="Wingdings 3" panose="05040102010807070707" pitchFamily="18" charset="2"/>
              <a:buChar char=""/>
            </a:pPr>
            <a:r>
              <a:rPr lang="en-US" sz="2000" b="1" dirty="0"/>
              <a:t>Envoi du dossier: </a:t>
            </a:r>
            <a:r>
              <a:rPr lang="en-US" sz="2000" dirty="0" err="1"/>
              <a:t>vous</a:t>
            </a:r>
            <a:r>
              <a:rPr lang="en-US" sz="2000" dirty="0"/>
              <a:t> </a:t>
            </a:r>
            <a:r>
              <a:rPr lang="en-US" sz="2000" dirty="0" err="1"/>
              <a:t>recevrez</a:t>
            </a:r>
            <a:r>
              <a:rPr lang="en-US" sz="2000" dirty="0"/>
              <a:t> </a:t>
            </a:r>
            <a:r>
              <a:rPr lang="en-US" sz="2000" dirty="0" err="1"/>
              <a:t>une</a:t>
            </a:r>
            <a:r>
              <a:rPr lang="en-US" sz="2000" dirty="0"/>
              <a:t> r</a:t>
            </a:r>
            <a:r>
              <a:rPr lang="fr-FR" sz="2000" dirty="0">
                <a:ea typeface="+mn-lt"/>
                <a:cs typeface="+mn-lt"/>
              </a:rPr>
              <a:t>é</a:t>
            </a:r>
            <a:r>
              <a:rPr lang="en-US" sz="2000" dirty="0" err="1"/>
              <a:t>ponse</a:t>
            </a:r>
            <a:r>
              <a:rPr lang="en-US" sz="2000" dirty="0"/>
              <a:t> </a:t>
            </a:r>
            <a:r>
              <a:rPr lang="en-US" sz="2000" dirty="0" err="1"/>
              <a:t>automatique</a:t>
            </a:r>
            <a:r>
              <a:rPr lang="en-US" sz="2000" dirty="0"/>
              <a:t>.</a:t>
            </a:r>
          </a:p>
          <a:p>
            <a:pPr marL="800100" lvl="1" indent="-342900">
              <a:spcAft>
                <a:spcPts val="1200"/>
              </a:spcAft>
              <a:buClr>
                <a:srgbClr val="099BDD"/>
              </a:buClr>
              <a:buFont typeface="Wingdings 3" panose="05040102010807070707" pitchFamily="18" charset="2"/>
              <a:buChar char=""/>
            </a:pPr>
            <a:r>
              <a:rPr lang="en-US" sz="2000" b="1" dirty="0"/>
              <a:t>Longlisting et Shortlisting. </a:t>
            </a:r>
            <a:r>
              <a:rPr lang="fr-FR" sz="2000" dirty="0">
                <a:ea typeface="+mn-lt"/>
                <a:cs typeface="+mn-lt"/>
              </a:rPr>
              <a:t>La première étape de la sélection déterminera si votre proposition répond aux critères minimaux. Les candidats qui satisfont aux exigences minimales passeront à l'étape suivante de l'examen technique.</a:t>
            </a:r>
            <a:endParaRPr lang="en-US" sz="2000" dirty="0">
              <a:ea typeface="+mn-lt"/>
              <a:cs typeface="+mn-lt"/>
            </a:endParaRPr>
          </a:p>
          <a:p>
            <a:pPr marL="800100" lvl="1" indent="-342900">
              <a:spcAft>
                <a:spcPts val="1200"/>
              </a:spcAft>
              <a:buClr>
                <a:srgbClr val="099BDD"/>
              </a:buClr>
              <a:buFont typeface="Wingdings 3" panose="05040102010807070707" pitchFamily="18" charset="2"/>
              <a:buChar char=""/>
            </a:pPr>
            <a:r>
              <a:rPr lang="en-US" sz="2000" b="1" dirty="0">
                <a:ea typeface="+mn-lt"/>
                <a:cs typeface="+mn-lt"/>
              </a:rPr>
              <a:t>Selection par le </a:t>
            </a:r>
            <a:r>
              <a:rPr lang="en-US" sz="2000" b="1" dirty="0" err="1">
                <a:ea typeface="+mn-lt"/>
                <a:cs typeface="+mn-lt"/>
              </a:rPr>
              <a:t>Comité</a:t>
            </a:r>
            <a:r>
              <a:rPr lang="en-US" sz="2000" b="1" dirty="0">
                <a:ea typeface="+mn-lt"/>
                <a:cs typeface="+mn-lt"/>
              </a:rPr>
              <a:t> de pilotage national (COPIL). </a:t>
            </a:r>
            <a:r>
              <a:rPr lang="fr-FR" sz="2000" dirty="0">
                <a:ea typeface="+mn-lt"/>
                <a:cs typeface="+mn-lt"/>
              </a:rPr>
              <a:t>Toutes les propositions présélectionnées sont présentées au COPIL, qui examinera et approuvera la sélection des projets. </a:t>
            </a:r>
            <a:r>
              <a:rPr lang="fr-FR" sz="2000" u="sng" dirty="0">
                <a:ea typeface="+mn-lt"/>
                <a:cs typeface="+mn-lt"/>
              </a:rPr>
              <a:t>Seules</a:t>
            </a:r>
            <a:r>
              <a:rPr lang="fr-FR" sz="2000" dirty="0">
                <a:ea typeface="+mn-lt"/>
                <a:cs typeface="+mn-lt"/>
              </a:rPr>
              <a:t> les </a:t>
            </a:r>
            <a:r>
              <a:rPr lang="fr-FR" sz="2000" dirty="0" err="1">
                <a:ea typeface="+mn-lt"/>
                <a:cs typeface="+mn-lt"/>
              </a:rPr>
              <a:t>OSCs</a:t>
            </a:r>
            <a:r>
              <a:rPr lang="fr-FR" sz="2000" dirty="0">
                <a:ea typeface="+mn-lt"/>
                <a:cs typeface="+mn-lt"/>
              </a:rPr>
              <a:t> sélectionnées seront informées de leur sélection en tant que partenaires, par ONU Femmes.</a:t>
            </a:r>
          </a:p>
          <a:p>
            <a:pPr marL="800100" lvl="1" indent="-342900">
              <a:spcAft>
                <a:spcPts val="1200"/>
              </a:spcAft>
              <a:buClr>
                <a:srgbClr val="099BDD"/>
              </a:buClr>
              <a:buFont typeface="Wingdings 3" panose="05040102010807070707" pitchFamily="18" charset="2"/>
              <a:buChar char=""/>
            </a:pPr>
            <a:r>
              <a:rPr lang="en-US" sz="2000" b="1" dirty="0" err="1">
                <a:ea typeface="+mn-lt"/>
                <a:cs typeface="+mn-lt"/>
              </a:rPr>
              <a:t>Finalisation</a:t>
            </a:r>
            <a:r>
              <a:rPr lang="en-US" sz="2000" b="1" dirty="0">
                <a:ea typeface="+mn-lt"/>
                <a:cs typeface="+mn-lt"/>
              </a:rPr>
              <a:t> de la proposition et du budget. </a:t>
            </a:r>
            <a:r>
              <a:rPr lang="fr-FR" sz="2000" dirty="0">
                <a:ea typeface="+mn-lt"/>
                <a:cs typeface="+mn-lt"/>
              </a:rPr>
              <a:t>ONU Femmes travaillera avec les </a:t>
            </a:r>
            <a:r>
              <a:rPr lang="fr-FR" sz="2000" dirty="0" err="1">
                <a:ea typeface="+mn-lt"/>
                <a:cs typeface="+mn-lt"/>
              </a:rPr>
              <a:t>OSCs</a:t>
            </a:r>
            <a:r>
              <a:rPr lang="fr-FR" sz="2000" dirty="0">
                <a:ea typeface="+mn-lt"/>
                <a:cs typeface="+mn-lt"/>
              </a:rPr>
              <a:t> sélectionnées pour finaliser leurs plans de travail et leurs budgets.</a:t>
            </a:r>
          </a:p>
          <a:p>
            <a:pPr marL="800100" lvl="1" indent="-342900">
              <a:spcAft>
                <a:spcPts val="1200"/>
              </a:spcAft>
              <a:buClr>
                <a:srgbClr val="099BDD"/>
              </a:buClr>
              <a:buFont typeface="Wingdings 3" panose="05040102010807070707" pitchFamily="18" charset="2"/>
              <a:buChar char=""/>
            </a:pPr>
            <a:r>
              <a:rPr lang="fr-FR" sz="2000" b="1" dirty="0">
                <a:ea typeface="+mn-lt"/>
                <a:cs typeface="+mn-lt"/>
              </a:rPr>
              <a:t>Subventions accordées aux partenaires.</a:t>
            </a:r>
            <a:r>
              <a:rPr lang="fr-FR" sz="2000" dirty="0">
                <a:ea typeface="+mn-lt"/>
                <a:cs typeface="+mn-lt"/>
              </a:rPr>
              <a:t> ONU Femmes, en tant qu'entité de gestion, mènera un processus, comprenant une évaluation des capacités basée sur les risques, afin de lancer un accord de partenariat avec les OSC sélectionnées.</a:t>
            </a:r>
          </a:p>
          <a:p>
            <a:pPr lvl="1">
              <a:spcAft>
                <a:spcPts val="1200"/>
              </a:spcAft>
              <a:buClr>
                <a:srgbClr val="099BDD"/>
              </a:buClr>
            </a:pPr>
            <a:r>
              <a:rPr lang="fr-FR" i="1" dirty="0">
                <a:ea typeface="+mn-lt"/>
                <a:cs typeface="+mn-lt"/>
              </a:rPr>
              <a:t>Veuillez noter que ce processus entier peut prendre jusqu’à 4-5 mois après la clôture de l'appel à propositions. </a:t>
            </a:r>
            <a:endParaRPr lang="en-US" i="1" dirty="0">
              <a:ea typeface="+mn-lt"/>
              <a:cs typeface="+mn-lt"/>
            </a:endParaRPr>
          </a:p>
        </p:txBody>
      </p:sp>
    </p:spTree>
    <p:extLst>
      <p:ext uri="{BB962C8B-B14F-4D97-AF65-F5344CB8AC3E}">
        <p14:creationId xmlns:p14="http://schemas.microsoft.com/office/powerpoint/2010/main" val="32489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5" y="436996"/>
            <a:ext cx="10770444" cy="517729"/>
          </a:xfrm>
        </p:spPr>
        <p:txBody>
          <a:bodyPr vert="horz" lIns="91440" tIns="45720" rIns="91440" bIns="45720" rtlCol="0" anchor="ctr">
            <a:noAutofit/>
          </a:bodyPr>
          <a:lstStyle/>
          <a:p>
            <a:pPr>
              <a:lnSpc>
                <a:spcPct val="100000"/>
              </a:lnSpc>
              <a:spcBef>
                <a:spcPts val="1000"/>
              </a:spcBef>
            </a:pPr>
            <a:r>
              <a:rPr lang="fr-FR" sz="3200" b="1">
                <a:solidFill>
                  <a:srgbClr val="099BDD"/>
                </a:solidFill>
                <a:latin typeface="Source Sans Pro"/>
                <a:ea typeface="Source Sans Pro"/>
                <a:cs typeface="Calibri"/>
              </a:rPr>
              <a:t>Les erreurs courantes à éviter</a:t>
            </a:r>
            <a:endParaRPr lang="en-US" sz="3200" b="1">
              <a:solidFill>
                <a:srgbClr val="099BDD"/>
              </a:solidFill>
              <a:latin typeface="Source Sans Pro"/>
              <a:ea typeface="Source Sans Pro"/>
              <a:cs typeface="Calibri"/>
            </a:endParaRP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5" name="TextBox 4">
            <a:extLst>
              <a:ext uri="{FF2B5EF4-FFF2-40B4-BE49-F238E27FC236}">
                <a16:creationId xmlns:a16="http://schemas.microsoft.com/office/drawing/2014/main" id="{D530198C-95A2-562A-BB55-758E0EEFB07B}"/>
              </a:ext>
            </a:extLst>
          </p:cNvPr>
          <p:cNvSpPr txBox="1"/>
          <p:nvPr/>
        </p:nvSpPr>
        <p:spPr>
          <a:xfrm>
            <a:off x="469425" y="1147390"/>
            <a:ext cx="11069432" cy="5878532"/>
          </a:xfrm>
          <a:prstGeom prst="rect">
            <a:avLst/>
          </a:prstGeom>
          <a:noFill/>
        </p:spPr>
        <p:txBody>
          <a:bodyPr wrap="square" lIns="91440" tIns="45720" rIns="91440" bIns="45720" rtlCol="0" anchor="t">
            <a:spAutoFit/>
          </a:bodyPr>
          <a:lstStyle/>
          <a:p>
            <a:pPr>
              <a:spcAft>
                <a:spcPts val="1200"/>
              </a:spcAft>
              <a:buClr>
                <a:srgbClr val="099BDD"/>
              </a:buClr>
            </a:pPr>
            <a:r>
              <a:rPr lang="fr-FR" sz="2400" b="1" dirty="0">
                <a:solidFill>
                  <a:srgbClr val="B40050"/>
                </a:solidFill>
              </a:rPr>
              <a:t>Comment s'assurer que sa candidature est solide ? </a:t>
            </a:r>
          </a:p>
          <a:p>
            <a:pPr marL="342900" indent="-342900">
              <a:spcAft>
                <a:spcPts val="1200"/>
              </a:spcAft>
              <a:buClr>
                <a:srgbClr val="099BDD"/>
              </a:buClr>
              <a:buFont typeface="Wingdings 3" panose="05040102010807070707" pitchFamily="18" charset="2"/>
              <a:buChar char=""/>
            </a:pPr>
            <a:r>
              <a:rPr lang="en-US" dirty="0" err="1">
                <a:ea typeface="+mn-lt"/>
                <a:cs typeface="+mn-lt"/>
              </a:rPr>
              <a:t>Veiller</a:t>
            </a:r>
            <a:r>
              <a:rPr lang="en-US" dirty="0">
                <a:ea typeface="+mn-lt"/>
                <a:cs typeface="+mn-lt"/>
              </a:rPr>
              <a:t> </a:t>
            </a:r>
            <a:r>
              <a:rPr lang="fr-CH" dirty="0">
                <a:ea typeface="+mn-lt"/>
                <a:cs typeface="+mn-lt"/>
              </a:rPr>
              <a:t>à soumettre la </a:t>
            </a:r>
            <a:r>
              <a:rPr lang="fr-CH" b="1" dirty="0">
                <a:ea typeface="+mn-lt"/>
                <a:cs typeface="+mn-lt"/>
              </a:rPr>
              <a:t>preuve d’enregistrement légal </a:t>
            </a:r>
            <a:r>
              <a:rPr lang="fr-CH" dirty="0">
                <a:ea typeface="+mn-lt"/>
                <a:cs typeface="+mn-lt"/>
              </a:rPr>
              <a:t>de l’organisation principale.</a:t>
            </a:r>
            <a:endParaRPr lang="en-US" dirty="0">
              <a:ea typeface="+mn-lt"/>
              <a:cs typeface="+mn-lt"/>
            </a:endParaRPr>
          </a:p>
          <a:p>
            <a:pPr marL="342900" indent="-342900">
              <a:spcAft>
                <a:spcPts val="1200"/>
              </a:spcAft>
              <a:buClr>
                <a:srgbClr val="099BDD"/>
              </a:buClr>
              <a:buFont typeface="Wingdings 3" panose="05040102010807070707" pitchFamily="18" charset="2"/>
              <a:buChar char=""/>
            </a:pPr>
            <a:r>
              <a:rPr lang="en-US" dirty="0" err="1">
                <a:ea typeface="+mn-lt"/>
                <a:cs typeface="+mn-lt"/>
              </a:rPr>
              <a:t>Éviter</a:t>
            </a:r>
            <a:r>
              <a:rPr lang="en-US" dirty="0">
                <a:ea typeface="+mn-lt"/>
                <a:cs typeface="+mn-lt"/>
              </a:rPr>
              <a:t> le</a:t>
            </a:r>
            <a:r>
              <a:rPr lang="en-US" b="1" dirty="0">
                <a:ea typeface="+mn-lt"/>
                <a:cs typeface="+mn-lt"/>
              </a:rPr>
              <a:t> </a:t>
            </a:r>
            <a:r>
              <a:rPr lang="en-US" b="1" dirty="0" err="1">
                <a:ea typeface="+mn-lt"/>
                <a:cs typeface="+mn-lt"/>
              </a:rPr>
              <a:t>plagiat</a:t>
            </a:r>
            <a:r>
              <a:rPr lang="en-US" dirty="0">
                <a:ea typeface="+mn-lt"/>
                <a:cs typeface="+mn-lt"/>
              </a:rPr>
              <a:t>: </a:t>
            </a:r>
            <a:r>
              <a:rPr lang="fr-FR" dirty="0">
                <a:ea typeface="+mn-lt"/>
                <a:cs typeface="+mn-lt"/>
              </a:rPr>
              <a:t>Veiller à ce que la proposition que vous rédigez soit la vôtre, et ne pas copier certaines activités ou sections d’une autre proposition.</a:t>
            </a:r>
          </a:p>
          <a:p>
            <a:pPr marL="342900" indent="-342900">
              <a:spcAft>
                <a:spcPts val="1200"/>
              </a:spcAft>
              <a:buClr>
                <a:srgbClr val="099BDD"/>
              </a:buClr>
              <a:buFont typeface="Wingdings 3" panose="05040102010807070707" pitchFamily="18" charset="2"/>
              <a:buChar char=""/>
            </a:pPr>
            <a:r>
              <a:rPr lang="fr-CH" dirty="0">
                <a:ea typeface="+mn-lt"/>
                <a:cs typeface="+mn-lt"/>
              </a:rPr>
              <a:t>Garder à l’esprit les </a:t>
            </a:r>
            <a:r>
              <a:rPr lang="fr-CH" b="1" dirty="0">
                <a:ea typeface="+mn-lt"/>
                <a:cs typeface="+mn-lt"/>
              </a:rPr>
              <a:t>critères d’évaluation </a:t>
            </a:r>
            <a:r>
              <a:rPr lang="fr-CH" dirty="0">
                <a:ea typeface="+mn-lt"/>
                <a:cs typeface="+mn-lt"/>
              </a:rPr>
              <a:t>que WPHF utilisera pour évaluer les proposition</a:t>
            </a:r>
            <a:r>
              <a:rPr lang="en-US" dirty="0">
                <a:ea typeface="+mn-lt"/>
                <a:cs typeface="+mn-lt"/>
              </a:rPr>
              <a:t> (section 8 des </a:t>
            </a:r>
            <a:r>
              <a:rPr lang="en-US" dirty="0" err="1">
                <a:ea typeface="+mn-lt"/>
                <a:cs typeface="+mn-lt"/>
              </a:rPr>
              <a:t>termes</a:t>
            </a:r>
            <a:r>
              <a:rPr lang="en-US" dirty="0">
                <a:ea typeface="+mn-lt"/>
                <a:cs typeface="+mn-lt"/>
              </a:rPr>
              <a:t> de reference de </a:t>
            </a:r>
            <a:r>
              <a:rPr lang="en-US" dirty="0" err="1">
                <a:ea typeface="+mn-lt"/>
                <a:cs typeface="+mn-lt"/>
              </a:rPr>
              <a:t>l’appel</a:t>
            </a:r>
            <a:r>
              <a:rPr lang="en-US" dirty="0">
                <a:ea typeface="+mn-lt"/>
                <a:cs typeface="+mn-lt"/>
              </a:rPr>
              <a:t> à propositions)</a:t>
            </a:r>
          </a:p>
          <a:p>
            <a:pPr marL="800100" lvl="1" indent="-342900">
              <a:spcAft>
                <a:spcPts val="1200"/>
              </a:spcAft>
              <a:buClr>
                <a:srgbClr val="099BDD"/>
              </a:buClr>
              <a:buFont typeface="Wingdings 3" panose="05040102010807070707" pitchFamily="18" charset="2"/>
              <a:buChar char=""/>
            </a:pPr>
            <a:r>
              <a:rPr lang="en-US" dirty="0">
                <a:ea typeface="+mn-lt"/>
                <a:cs typeface="+mn-lt"/>
              </a:rPr>
              <a:t>Pour le </a:t>
            </a:r>
            <a:r>
              <a:rPr lang="en-US" dirty="0" err="1">
                <a:ea typeface="+mn-lt"/>
                <a:cs typeface="+mn-lt"/>
              </a:rPr>
              <a:t>financement</a:t>
            </a:r>
            <a:r>
              <a:rPr lang="en-US" dirty="0">
                <a:ea typeface="+mn-lt"/>
                <a:cs typeface="+mn-lt"/>
              </a:rPr>
              <a:t> </a:t>
            </a:r>
            <a:r>
              <a:rPr lang="en-US" dirty="0" err="1">
                <a:ea typeface="+mn-lt"/>
                <a:cs typeface="+mn-lt"/>
              </a:rPr>
              <a:t>institutionnel</a:t>
            </a:r>
            <a:r>
              <a:rPr lang="en-US" dirty="0">
                <a:ea typeface="+mn-lt"/>
                <a:cs typeface="+mn-lt"/>
              </a:rPr>
              <a:t>, </a:t>
            </a:r>
            <a:r>
              <a:rPr lang="fr-CH" dirty="0">
                <a:ea typeface="+mn-lt"/>
                <a:cs typeface="+mn-lt"/>
              </a:rPr>
              <a:t>veillez à ce que le mandat de l’OSC se repose sur l’agenda Femmes, Paix, Sécurité et Action Humanitaire. </a:t>
            </a:r>
            <a:endParaRPr lang="en-US" dirty="0">
              <a:ea typeface="+mn-lt"/>
              <a:cs typeface="+mn-lt"/>
            </a:endParaRPr>
          </a:p>
          <a:p>
            <a:pPr marL="342900" indent="-342900">
              <a:spcAft>
                <a:spcPts val="1200"/>
              </a:spcAft>
              <a:buClr>
                <a:srgbClr val="099BDD"/>
              </a:buClr>
              <a:buFont typeface="Wingdings 3" panose="05040102010807070707" pitchFamily="18" charset="2"/>
              <a:buChar char=""/>
            </a:pPr>
            <a:r>
              <a:rPr lang="en-US" dirty="0">
                <a:ea typeface="+mn-lt"/>
                <a:cs typeface="+mn-lt"/>
              </a:rPr>
              <a:t>Bien lire les </a:t>
            </a:r>
            <a:r>
              <a:rPr lang="en-US" b="1" dirty="0">
                <a:ea typeface="+mn-lt"/>
                <a:cs typeface="+mn-lt"/>
              </a:rPr>
              <a:t>instructions</a:t>
            </a:r>
            <a:r>
              <a:rPr lang="en-US" dirty="0">
                <a:ea typeface="+mn-lt"/>
                <a:cs typeface="+mn-lt"/>
              </a:rPr>
              <a:t> dans les diff</a:t>
            </a:r>
            <a:r>
              <a:rPr lang="fr-CH" dirty="0" err="1">
                <a:ea typeface="+mn-lt"/>
                <a:cs typeface="+mn-lt"/>
              </a:rPr>
              <a:t>érentes</a:t>
            </a:r>
            <a:r>
              <a:rPr lang="fr-CH" dirty="0">
                <a:ea typeface="+mn-lt"/>
                <a:cs typeface="+mn-lt"/>
              </a:rPr>
              <a:t> sections du canevas.</a:t>
            </a:r>
            <a:endParaRPr lang="en-US" dirty="0">
              <a:ea typeface="+mn-lt"/>
              <a:cs typeface="+mn-lt"/>
            </a:endParaRPr>
          </a:p>
          <a:p>
            <a:pPr marL="342900" indent="-342900">
              <a:spcAft>
                <a:spcPts val="1200"/>
              </a:spcAft>
              <a:buClr>
                <a:srgbClr val="099BDD"/>
              </a:buClr>
              <a:buFont typeface="Wingdings 3" panose="05040102010807070707" pitchFamily="18" charset="2"/>
              <a:buChar char=""/>
            </a:pPr>
            <a:r>
              <a:rPr lang="en-US" dirty="0" err="1">
                <a:ea typeface="+mn-lt"/>
                <a:cs typeface="+mn-lt"/>
              </a:rPr>
              <a:t>S’assurer</a:t>
            </a:r>
            <a:r>
              <a:rPr lang="en-US" dirty="0">
                <a:ea typeface="+mn-lt"/>
                <a:cs typeface="+mn-lt"/>
              </a:rPr>
              <a:t> que </a:t>
            </a:r>
            <a:r>
              <a:rPr lang="en-US" dirty="0" err="1">
                <a:ea typeface="+mn-lt"/>
                <a:cs typeface="+mn-lt"/>
              </a:rPr>
              <a:t>toutes</a:t>
            </a:r>
            <a:r>
              <a:rPr lang="en-US" dirty="0">
                <a:ea typeface="+mn-lt"/>
                <a:cs typeface="+mn-lt"/>
              </a:rPr>
              <a:t> les sections dans la proposition </a:t>
            </a:r>
            <a:r>
              <a:rPr lang="en-US" b="1" dirty="0" err="1">
                <a:ea typeface="+mn-lt"/>
                <a:cs typeface="+mn-lt"/>
              </a:rPr>
              <a:t>sont</a:t>
            </a:r>
            <a:r>
              <a:rPr lang="en-US" b="1" dirty="0">
                <a:ea typeface="+mn-lt"/>
                <a:cs typeface="+mn-lt"/>
              </a:rPr>
              <a:t> </a:t>
            </a:r>
            <a:r>
              <a:rPr lang="en-US" b="1" dirty="0" err="1">
                <a:ea typeface="+mn-lt"/>
                <a:cs typeface="+mn-lt"/>
              </a:rPr>
              <a:t>complètes</a:t>
            </a:r>
            <a:r>
              <a:rPr lang="en-US" dirty="0">
                <a:ea typeface="+mn-lt"/>
                <a:cs typeface="+mn-lt"/>
              </a:rPr>
              <a:t>.</a:t>
            </a:r>
          </a:p>
          <a:p>
            <a:pPr marL="342900" indent="-342900">
              <a:spcAft>
                <a:spcPts val="1200"/>
              </a:spcAft>
              <a:buClr>
                <a:srgbClr val="099BDD"/>
              </a:buClr>
              <a:buFont typeface="Wingdings 3" panose="05040102010807070707" pitchFamily="18" charset="2"/>
              <a:buChar char=""/>
            </a:pPr>
            <a:r>
              <a:rPr lang="en-US" dirty="0" err="1">
                <a:ea typeface="+mn-lt"/>
                <a:cs typeface="+mn-lt"/>
              </a:rPr>
              <a:t>S’assurer</a:t>
            </a:r>
            <a:r>
              <a:rPr lang="en-US" dirty="0">
                <a:ea typeface="+mn-lt"/>
                <a:cs typeface="+mn-lt"/>
              </a:rPr>
              <a:t> que</a:t>
            </a:r>
            <a:r>
              <a:rPr lang="en-US" b="1" dirty="0">
                <a:ea typeface="+mn-lt"/>
                <a:cs typeface="+mn-lt"/>
              </a:rPr>
              <a:t> </a:t>
            </a:r>
            <a:r>
              <a:rPr lang="en-US" dirty="0">
                <a:ea typeface="+mn-lt"/>
                <a:cs typeface="+mn-lt"/>
              </a:rPr>
              <a:t>le</a:t>
            </a:r>
            <a:r>
              <a:rPr lang="en-US" b="1" dirty="0">
                <a:ea typeface="+mn-lt"/>
                <a:cs typeface="+mn-lt"/>
              </a:rPr>
              <a:t> budget </a:t>
            </a:r>
            <a:r>
              <a:rPr lang="en-US" b="1" dirty="0" err="1">
                <a:ea typeface="+mn-lt"/>
                <a:cs typeface="+mn-lt"/>
              </a:rPr>
              <a:t>demandé</a:t>
            </a:r>
            <a:r>
              <a:rPr lang="en-US" b="1" dirty="0">
                <a:ea typeface="+mn-lt"/>
                <a:cs typeface="+mn-lt"/>
              </a:rPr>
              <a:t> ne </a:t>
            </a:r>
            <a:r>
              <a:rPr lang="en-US" b="1" dirty="0" err="1">
                <a:ea typeface="+mn-lt"/>
                <a:cs typeface="+mn-lt"/>
              </a:rPr>
              <a:t>dépasse</a:t>
            </a:r>
            <a:r>
              <a:rPr lang="en-US" b="1" dirty="0">
                <a:ea typeface="+mn-lt"/>
                <a:cs typeface="+mn-lt"/>
              </a:rPr>
              <a:t> pas le maximum </a:t>
            </a:r>
            <a:r>
              <a:rPr lang="en-US" b="1" dirty="0" err="1">
                <a:ea typeface="+mn-lt"/>
                <a:cs typeface="+mn-lt"/>
              </a:rPr>
              <a:t>autorisé</a:t>
            </a:r>
            <a:r>
              <a:rPr lang="en-US" b="1" dirty="0">
                <a:ea typeface="+mn-lt"/>
                <a:cs typeface="+mn-lt"/>
              </a:rPr>
              <a:t> </a:t>
            </a:r>
            <a:r>
              <a:rPr lang="en-US" dirty="0">
                <a:ea typeface="+mn-lt"/>
                <a:cs typeface="+mn-lt"/>
              </a:rPr>
              <a:t>pour </a:t>
            </a:r>
            <a:r>
              <a:rPr lang="en-US" dirty="0" err="1">
                <a:ea typeface="+mn-lt"/>
                <a:cs typeface="+mn-lt"/>
              </a:rPr>
              <a:t>chaque</a:t>
            </a:r>
            <a:r>
              <a:rPr lang="en-US" dirty="0">
                <a:ea typeface="+mn-lt"/>
                <a:cs typeface="+mn-lt"/>
              </a:rPr>
              <a:t> type de </a:t>
            </a:r>
            <a:r>
              <a:rPr lang="en-US" dirty="0" err="1">
                <a:ea typeface="+mn-lt"/>
                <a:cs typeface="+mn-lt"/>
              </a:rPr>
              <a:t>financement</a:t>
            </a:r>
            <a:r>
              <a:rPr lang="en-US" dirty="0">
                <a:ea typeface="+mn-lt"/>
                <a:cs typeface="+mn-lt"/>
              </a:rPr>
              <a:t>.</a:t>
            </a:r>
          </a:p>
          <a:p>
            <a:pPr marL="342900" indent="-342900">
              <a:spcAft>
                <a:spcPts val="1200"/>
              </a:spcAft>
              <a:buClr>
                <a:srgbClr val="099BDD"/>
              </a:buClr>
              <a:buFont typeface="Wingdings 3" panose="05040102010807070707" pitchFamily="18" charset="2"/>
              <a:buChar char=""/>
            </a:pPr>
            <a:r>
              <a:rPr lang="en-US" dirty="0" err="1">
                <a:ea typeface="+mn-lt"/>
                <a:cs typeface="+mn-lt"/>
              </a:rPr>
              <a:t>Veiller</a:t>
            </a:r>
            <a:r>
              <a:rPr lang="en-US" dirty="0">
                <a:ea typeface="+mn-lt"/>
                <a:cs typeface="+mn-lt"/>
              </a:rPr>
              <a:t> à </a:t>
            </a:r>
            <a:r>
              <a:rPr lang="en-US" dirty="0" err="1">
                <a:ea typeface="+mn-lt"/>
                <a:cs typeface="+mn-lt"/>
              </a:rPr>
              <a:t>ce</a:t>
            </a:r>
            <a:r>
              <a:rPr lang="en-US" dirty="0">
                <a:ea typeface="+mn-lt"/>
                <a:cs typeface="+mn-lt"/>
              </a:rPr>
              <a:t> que la </a:t>
            </a:r>
            <a:r>
              <a:rPr lang="en-US" b="1" dirty="0">
                <a:ea typeface="+mn-lt"/>
                <a:cs typeface="+mn-lt"/>
              </a:rPr>
              <a:t>durée du </a:t>
            </a:r>
            <a:r>
              <a:rPr lang="en-US" b="1" dirty="0" err="1">
                <a:ea typeface="+mn-lt"/>
                <a:cs typeface="+mn-lt"/>
              </a:rPr>
              <a:t>projet</a:t>
            </a:r>
            <a:r>
              <a:rPr lang="en-US" b="1" dirty="0">
                <a:ea typeface="+mn-lt"/>
                <a:cs typeface="+mn-lt"/>
              </a:rPr>
              <a:t> </a:t>
            </a:r>
            <a:r>
              <a:rPr lang="en-US" dirty="0">
                <a:ea typeface="+mn-lt"/>
                <a:cs typeface="+mn-lt"/>
              </a:rPr>
              <a:t>ne </a:t>
            </a:r>
            <a:r>
              <a:rPr lang="en-US" dirty="0" err="1">
                <a:ea typeface="+mn-lt"/>
                <a:cs typeface="+mn-lt"/>
              </a:rPr>
              <a:t>dépasse</a:t>
            </a:r>
            <a:r>
              <a:rPr lang="en-US" dirty="0">
                <a:ea typeface="+mn-lt"/>
                <a:cs typeface="+mn-lt"/>
              </a:rPr>
              <a:t> pas 24 </a:t>
            </a:r>
            <a:r>
              <a:rPr lang="en-US" dirty="0" err="1">
                <a:ea typeface="+mn-lt"/>
                <a:cs typeface="+mn-lt"/>
              </a:rPr>
              <a:t>mois</a:t>
            </a:r>
            <a:r>
              <a:rPr lang="en-US" dirty="0">
                <a:ea typeface="+mn-lt"/>
                <a:cs typeface="+mn-lt"/>
              </a:rPr>
              <a:t> (Impact 6) </a:t>
            </a:r>
            <a:r>
              <a:rPr lang="en-US" dirty="0" err="1">
                <a:ea typeface="+mn-lt"/>
                <a:cs typeface="+mn-lt"/>
              </a:rPr>
              <a:t>ou</a:t>
            </a:r>
            <a:r>
              <a:rPr lang="en-US" dirty="0">
                <a:ea typeface="+mn-lt"/>
                <a:cs typeface="+mn-lt"/>
              </a:rPr>
              <a:t> 12 </a:t>
            </a:r>
            <a:r>
              <a:rPr lang="en-US" dirty="0" err="1">
                <a:ea typeface="+mn-lt"/>
                <a:cs typeface="+mn-lt"/>
              </a:rPr>
              <a:t>mois</a:t>
            </a:r>
            <a:r>
              <a:rPr lang="en-US" dirty="0">
                <a:ea typeface="+mn-lt"/>
                <a:cs typeface="+mn-lt"/>
              </a:rPr>
              <a:t> (Impact 3 et 5 &amp; </a:t>
            </a:r>
            <a:r>
              <a:rPr lang="en-US" dirty="0" err="1">
                <a:ea typeface="+mn-lt"/>
                <a:cs typeface="+mn-lt"/>
              </a:rPr>
              <a:t>institutionnel</a:t>
            </a:r>
            <a:r>
              <a:rPr lang="en-US" dirty="0">
                <a:ea typeface="+mn-lt"/>
                <a:cs typeface="+mn-lt"/>
              </a:rPr>
              <a:t>)</a:t>
            </a:r>
          </a:p>
          <a:p>
            <a:pPr marL="342900" indent="-342900">
              <a:spcAft>
                <a:spcPts val="1200"/>
              </a:spcAft>
              <a:buClr>
                <a:srgbClr val="099BDD"/>
              </a:buClr>
              <a:buFont typeface="Wingdings 3" panose="05040102010807070707" pitchFamily="18" charset="2"/>
              <a:buChar char=""/>
            </a:pPr>
            <a:r>
              <a:rPr lang="en-US" dirty="0" err="1">
                <a:ea typeface="+mn-lt"/>
                <a:cs typeface="+mn-lt"/>
              </a:rPr>
              <a:t>Utiliser</a:t>
            </a:r>
            <a:r>
              <a:rPr lang="en-US" dirty="0">
                <a:ea typeface="+mn-lt"/>
                <a:cs typeface="+mn-lt"/>
              </a:rPr>
              <a:t> le </a:t>
            </a:r>
            <a:r>
              <a:rPr lang="en-US" b="1" dirty="0">
                <a:ea typeface="+mn-lt"/>
                <a:cs typeface="+mn-lt"/>
              </a:rPr>
              <a:t>bon </a:t>
            </a:r>
            <a:r>
              <a:rPr lang="en-US" b="1" dirty="0" err="1">
                <a:ea typeface="+mn-lt"/>
                <a:cs typeface="+mn-lt"/>
              </a:rPr>
              <a:t>canevas</a:t>
            </a:r>
            <a:r>
              <a:rPr lang="en-US" b="1" dirty="0">
                <a:ea typeface="+mn-lt"/>
                <a:cs typeface="+mn-lt"/>
              </a:rPr>
              <a:t> de proposition </a:t>
            </a:r>
            <a:r>
              <a:rPr lang="en-US" dirty="0" err="1">
                <a:ea typeface="+mn-lt"/>
                <a:cs typeface="+mn-lt"/>
              </a:rPr>
              <a:t>en</a:t>
            </a:r>
            <a:r>
              <a:rPr lang="en-US" dirty="0">
                <a:ea typeface="+mn-lt"/>
                <a:cs typeface="+mn-lt"/>
              </a:rPr>
              <a:t> </a:t>
            </a:r>
            <a:r>
              <a:rPr lang="en-US" dirty="0" err="1">
                <a:ea typeface="+mn-lt"/>
                <a:cs typeface="+mn-lt"/>
              </a:rPr>
              <a:t>fonction</a:t>
            </a:r>
            <a:r>
              <a:rPr lang="en-US" dirty="0">
                <a:ea typeface="+mn-lt"/>
                <a:cs typeface="+mn-lt"/>
              </a:rPr>
              <a:t> de </a:t>
            </a:r>
            <a:r>
              <a:rPr lang="en-US" dirty="0" err="1">
                <a:ea typeface="+mn-lt"/>
                <a:cs typeface="+mn-lt"/>
              </a:rPr>
              <a:t>l’Impact</a:t>
            </a:r>
            <a:r>
              <a:rPr lang="en-US" dirty="0">
                <a:ea typeface="+mn-lt"/>
                <a:cs typeface="+mn-lt"/>
              </a:rPr>
              <a:t> et du type de </a:t>
            </a:r>
            <a:r>
              <a:rPr lang="en-US" dirty="0" err="1">
                <a:ea typeface="+mn-lt"/>
                <a:cs typeface="+mn-lt"/>
              </a:rPr>
              <a:t>financement</a:t>
            </a:r>
            <a:r>
              <a:rPr lang="en-US" dirty="0">
                <a:ea typeface="+mn-lt"/>
                <a:cs typeface="+mn-lt"/>
              </a:rPr>
              <a:t> </a:t>
            </a:r>
            <a:r>
              <a:rPr lang="en-US" dirty="0" err="1">
                <a:ea typeface="+mn-lt"/>
                <a:cs typeface="+mn-lt"/>
              </a:rPr>
              <a:t>demandé</a:t>
            </a:r>
            <a:r>
              <a:rPr lang="en-US" dirty="0">
                <a:ea typeface="+mn-lt"/>
                <a:cs typeface="+mn-lt"/>
              </a:rPr>
              <a:t>.</a:t>
            </a:r>
          </a:p>
          <a:p>
            <a:pPr marL="800100" lvl="1" indent="-342900">
              <a:spcAft>
                <a:spcPts val="1200"/>
              </a:spcAft>
              <a:buClr>
                <a:srgbClr val="099BDD"/>
              </a:buClr>
              <a:buFont typeface="Wingdings 3" panose="05040102010807070707" pitchFamily="18" charset="2"/>
              <a:buChar char=""/>
            </a:pPr>
            <a:r>
              <a:rPr lang="en-US" dirty="0">
                <a:ea typeface="+mn-lt"/>
                <a:cs typeface="+mn-lt"/>
              </a:rPr>
              <a:t>Pour le </a:t>
            </a:r>
            <a:r>
              <a:rPr lang="en-US" dirty="0" err="1">
                <a:ea typeface="+mn-lt"/>
                <a:cs typeface="+mn-lt"/>
              </a:rPr>
              <a:t>financement</a:t>
            </a:r>
            <a:r>
              <a:rPr lang="en-US" dirty="0">
                <a:ea typeface="+mn-lt"/>
                <a:cs typeface="+mn-lt"/>
              </a:rPr>
              <a:t> </a:t>
            </a:r>
            <a:r>
              <a:rPr lang="en-US" dirty="0" err="1">
                <a:ea typeface="+mn-lt"/>
                <a:cs typeface="+mn-lt"/>
              </a:rPr>
              <a:t>programmatique</a:t>
            </a:r>
            <a:r>
              <a:rPr lang="en-US" dirty="0">
                <a:ea typeface="+mn-lt"/>
                <a:cs typeface="+mn-lt"/>
              </a:rPr>
              <a:t>, les </a:t>
            </a:r>
            <a:r>
              <a:rPr lang="en-US" dirty="0" err="1">
                <a:ea typeface="+mn-lt"/>
                <a:cs typeface="+mn-lt"/>
              </a:rPr>
              <a:t>demandes</a:t>
            </a:r>
            <a:r>
              <a:rPr lang="en-US" dirty="0">
                <a:ea typeface="+mn-lt"/>
                <a:cs typeface="+mn-lt"/>
              </a:rPr>
              <a:t> pour </a:t>
            </a:r>
            <a:r>
              <a:rPr lang="en-US" b="1" u="sng" dirty="0">
                <a:ea typeface="+mn-lt"/>
                <a:cs typeface="+mn-lt"/>
              </a:rPr>
              <a:t>plus d’un seul </a:t>
            </a:r>
            <a:r>
              <a:rPr lang="en-US" b="1" u="sng" dirty="0" err="1">
                <a:ea typeface="+mn-lt"/>
                <a:cs typeface="+mn-lt"/>
              </a:rPr>
              <a:t>domaine</a:t>
            </a:r>
            <a:r>
              <a:rPr lang="en-US" b="1" u="sng" dirty="0">
                <a:ea typeface="+mn-lt"/>
                <a:cs typeface="+mn-lt"/>
              </a:rPr>
              <a:t> </a:t>
            </a:r>
            <a:r>
              <a:rPr lang="en-US" b="1" u="sng" dirty="0" err="1">
                <a:ea typeface="+mn-lt"/>
                <a:cs typeface="+mn-lt"/>
              </a:rPr>
              <a:t>d’impact</a:t>
            </a:r>
            <a:r>
              <a:rPr lang="en-US" b="1" u="sng" dirty="0">
                <a:ea typeface="+mn-lt"/>
                <a:cs typeface="+mn-lt"/>
              </a:rPr>
              <a:t> </a:t>
            </a:r>
            <a:r>
              <a:rPr lang="en-US" b="1" dirty="0">
                <a:ea typeface="+mn-lt"/>
                <a:cs typeface="+mn-lt"/>
              </a:rPr>
              <a:t>ne </a:t>
            </a:r>
            <a:r>
              <a:rPr lang="en-US" b="1" dirty="0" err="1">
                <a:ea typeface="+mn-lt"/>
                <a:cs typeface="+mn-lt"/>
              </a:rPr>
              <a:t>seront</a:t>
            </a:r>
            <a:r>
              <a:rPr lang="en-US" b="1" dirty="0">
                <a:ea typeface="+mn-lt"/>
                <a:cs typeface="+mn-lt"/>
              </a:rPr>
              <a:t> </a:t>
            </a:r>
            <a:r>
              <a:rPr lang="en-US" b="1" u="sng" dirty="0">
                <a:ea typeface="+mn-lt"/>
                <a:cs typeface="+mn-lt"/>
              </a:rPr>
              <a:t>pas</a:t>
            </a:r>
            <a:r>
              <a:rPr lang="en-US" b="1" dirty="0">
                <a:ea typeface="+mn-lt"/>
                <a:cs typeface="+mn-lt"/>
              </a:rPr>
              <a:t> </a:t>
            </a:r>
            <a:r>
              <a:rPr lang="en-US" b="1" dirty="0" err="1">
                <a:ea typeface="+mn-lt"/>
                <a:cs typeface="+mn-lt"/>
              </a:rPr>
              <a:t>considérées</a:t>
            </a:r>
            <a:r>
              <a:rPr lang="en-US" b="1" dirty="0">
                <a:ea typeface="+mn-lt"/>
                <a:cs typeface="+mn-lt"/>
              </a:rPr>
              <a:t> et </a:t>
            </a:r>
            <a:r>
              <a:rPr lang="en-US" b="1" dirty="0" err="1">
                <a:ea typeface="+mn-lt"/>
                <a:cs typeface="+mn-lt"/>
              </a:rPr>
              <a:t>donc</a:t>
            </a:r>
            <a:r>
              <a:rPr lang="en-US" b="1" dirty="0">
                <a:ea typeface="+mn-lt"/>
                <a:cs typeface="+mn-lt"/>
              </a:rPr>
              <a:t> </a:t>
            </a:r>
            <a:r>
              <a:rPr lang="en-US" b="1" dirty="0" err="1">
                <a:ea typeface="+mn-lt"/>
                <a:cs typeface="+mn-lt"/>
              </a:rPr>
              <a:t>disqualifi</a:t>
            </a:r>
            <a:r>
              <a:rPr lang="fr-FR" sz="1800" b="1" dirty="0">
                <a:ea typeface="+mn-lt"/>
                <a:cs typeface="+mn-lt"/>
              </a:rPr>
              <a:t>é</a:t>
            </a:r>
            <a:r>
              <a:rPr lang="en-US" sz="1800" b="1" dirty="0">
                <a:ea typeface="+mn-lt"/>
                <a:cs typeface="+mn-lt"/>
              </a:rPr>
              <a:t>es</a:t>
            </a:r>
            <a:r>
              <a:rPr lang="en-US" b="1" dirty="0">
                <a:ea typeface="+mn-lt"/>
                <a:cs typeface="+mn-lt"/>
              </a:rPr>
              <a:t>.</a:t>
            </a:r>
          </a:p>
        </p:txBody>
      </p:sp>
    </p:spTree>
    <p:extLst>
      <p:ext uri="{BB962C8B-B14F-4D97-AF65-F5344CB8AC3E}">
        <p14:creationId xmlns:p14="http://schemas.microsoft.com/office/powerpoint/2010/main" val="395092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32" y="585248"/>
            <a:ext cx="10770444" cy="517729"/>
          </a:xfrm>
        </p:spPr>
        <p:txBody>
          <a:bodyPr vert="horz" lIns="91440" tIns="45720" rIns="91440" bIns="45720" rtlCol="0" anchor="ctr">
            <a:noAutofit/>
          </a:bodyPr>
          <a:lstStyle/>
          <a:p>
            <a:pPr>
              <a:lnSpc>
                <a:spcPct val="100000"/>
              </a:lnSpc>
              <a:spcBef>
                <a:spcPts val="1000"/>
              </a:spcBef>
            </a:pPr>
            <a:r>
              <a:rPr lang="en-US" sz="3200" b="1" err="1">
                <a:solidFill>
                  <a:srgbClr val="B41E53"/>
                </a:solidFill>
                <a:latin typeface="Source Sans Pro"/>
                <a:ea typeface="Source Sans Pro"/>
                <a:cs typeface="Calibri"/>
              </a:rPr>
              <a:t>Ressources</a:t>
            </a:r>
            <a:r>
              <a:rPr lang="en-US" sz="3200" b="1">
                <a:solidFill>
                  <a:srgbClr val="B41E53"/>
                </a:solidFill>
                <a:latin typeface="Source Sans Pro"/>
                <a:ea typeface="Source Sans Pro"/>
                <a:cs typeface="Calibri"/>
              </a:rPr>
              <a:t> </a:t>
            </a:r>
            <a:r>
              <a:rPr lang="en-US" sz="3200" b="1" err="1">
                <a:solidFill>
                  <a:srgbClr val="B41E53"/>
                </a:solidFill>
                <a:latin typeface="Source Sans Pro"/>
                <a:ea typeface="Source Sans Pro"/>
                <a:cs typeface="Calibri"/>
              </a:rPr>
              <a:t>Utiles</a:t>
            </a:r>
            <a:r>
              <a:rPr lang="en-US" sz="3200" b="1">
                <a:solidFill>
                  <a:srgbClr val="B41E53"/>
                </a:solidFill>
                <a:latin typeface="Source Sans Pro"/>
                <a:ea typeface="Source Sans Pro"/>
                <a:cs typeface="Calibri"/>
              </a:rPr>
              <a:t>:</a:t>
            </a: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4" name="TextBox 3">
            <a:extLst>
              <a:ext uri="{FF2B5EF4-FFF2-40B4-BE49-F238E27FC236}">
                <a16:creationId xmlns:a16="http://schemas.microsoft.com/office/drawing/2014/main" id="{81052F54-8798-679D-1249-1E9E63C77C8A}"/>
              </a:ext>
            </a:extLst>
          </p:cNvPr>
          <p:cNvSpPr txBox="1"/>
          <p:nvPr/>
        </p:nvSpPr>
        <p:spPr>
          <a:xfrm>
            <a:off x="796079" y="1308048"/>
            <a:ext cx="10443789" cy="2677656"/>
          </a:xfrm>
          <a:prstGeom prst="rect">
            <a:avLst/>
          </a:prstGeom>
          <a:noFill/>
        </p:spPr>
        <p:txBody>
          <a:bodyPr wrap="square" lIns="91440" tIns="45720" rIns="91440" bIns="45720" rtlCol="0" anchor="t">
            <a:spAutoFit/>
          </a:bodyPr>
          <a:lstStyle/>
          <a:p>
            <a:pPr marL="342900" marR="0" lvl="0" indent="-342900" rtl="0">
              <a:spcBef>
                <a:spcPts val="0"/>
              </a:spcBef>
              <a:spcAft>
                <a:spcPts val="0"/>
              </a:spcAft>
              <a:buClr>
                <a:srgbClr val="099BDD"/>
              </a:buClr>
              <a:buFont typeface="Wingdings 3" panose="05040102010807070707" pitchFamily="18" charset="2"/>
              <a:buChar char="}"/>
            </a:pPr>
            <a:r>
              <a:rPr lang="fr-FR" sz="2400" dirty="0">
                <a:effectLst/>
                <a:latin typeface="Calibri" panose="020F0502020204030204" pitchFamily="34" charset="0"/>
                <a:ea typeface="Times New Roman" panose="02020603050405020304" pitchFamily="18" charset="0"/>
              </a:rPr>
              <a:t>Le site web du WPHF </a:t>
            </a:r>
            <a:r>
              <a:rPr lang="fr-FR" sz="2400" u="sng" dirty="0">
                <a:solidFill>
                  <a:srgbClr val="0462C2"/>
                </a:solidFill>
                <a:effectLst/>
                <a:latin typeface="Calibri" panose="020F0502020204030204" pitchFamily="34" charset="0"/>
                <a:ea typeface="Times New Roman" panose="02020603050405020304" pitchFamily="18" charset="0"/>
              </a:rPr>
              <a:t>www.wphfund.org </a:t>
            </a:r>
          </a:p>
          <a:p>
            <a:pPr marL="342900" indent="-342900">
              <a:buClr>
                <a:srgbClr val="099BDD"/>
              </a:buClr>
              <a:buFont typeface="Wingdings 3" panose="05040102010807070707" pitchFamily="18" charset="2"/>
              <a:buChar char="}"/>
            </a:pPr>
            <a:r>
              <a:rPr lang="fr-FR" sz="2400" b="0" i="0" u="none" strike="noStrike" baseline="0" dirty="0">
                <a:solidFill>
                  <a:srgbClr val="000000"/>
                </a:solidFill>
                <a:latin typeface="Calibri" panose="020F0502020204030204" pitchFamily="34" charset="0"/>
                <a:hlinkClick r:id="rId4"/>
              </a:rPr>
              <a:t>Fiche conseil de l’impact et des indicateurs : Impact 3 (Réponse humanitaire) </a:t>
            </a:r>
            <a:endParaRPr lang="en-US" sz="2400" dirty="0">
              <a:latin typeface="Times New Roman" panose="02020603050405020304" pitchFamily="18" charset="0"/>
              <a:ea typeface="Times New Roman" panose="02020603050405020304" pitchFamily="18" charset="0"/>
            </a:endParaRPr>
          </a:p>
          <a:p>
            <a:pPr marL="342900" marR="0" lvl="0" indent="-342900" rtl="0">
              <a:spcBef>
                <a:spcPts val="0"/>
              </a:spcBef>
              <a:spcAft>
                <a:spcPts val="0"/>
              </a:spcAft>
              <a:buClr>
                <a:srgbClr val="099BDD"/>
              </a:buClr>
              <a:buFont typeface="Wingdings 3" panose="05040102010807070707" pitchFamily="18" charset="2"/>
              <a:buChar char="}"/>
            </a:pPr>
            <a:r>
              <a:rPr lang="fr-FR" sz="2400" b="0" i="0" u="none" strike="noStrike" baseline="0" dirty="0">
                <a:solidFill>
                  <a:srgbClr val="000000"/>
                </a:solidFill>
                <a:latin typeface="Calibri" panose="020F0502020204030204" pitchFamily="34" charset="0"/>
                <a:hlinkClick r:id="rId5"/>
              </a:rPr>
              <a:t>Fiche conseil de l’impact et des indicateurs : Impact 5 (Protection des femmes et des filles) </a:t>
            </a:r>
            <a:endParaRPr lang="fr-FR" sz="2400" b="0" i="0" u="none" strike="noStrike" baseline="0" dirty="0">
              <a:solidFill>
                <a:srgbClr val="000000"/>
              </a:solidFill>
              <a:latin typeface="Calibri" panose="020F0502020204030204" pitchFamily="34" charset="0"/>
            </a:endParaRPr>
          </a:p>
          <a:p>
            <a:pPr marL="342900" marR="0" lvl="0" indent="-342900" rtl="0">
              <a:spcBef>
                <a:spcPts val="0"/>
              </a:spcBef>
              <a:spcAft>
                <a:spcPts val="0"/>
              </a:spcAft>
              <a:buClr>
                <a:srgbClr val="099BDD"/>
              </a:buClr>
              <a:buFont typeface="Wingdings 3" panose="05040102010807070707" pitchFamily="18" charset="2"/>
              <a:buChar char="}"/>
            </a:pPr>
            <a:r>
              <a:rPr lang="fr-FR" sz="2400" b="0" i="0" u="none" strike="noStrike" baseline="0" dirty="0">
                <a:solidFill>
                  <a:srgbClr val="000000"/>
                </a:solidFill>
                <a:latin typeface="Calibri" panose="020F0502020204030204" pitchFamily="34" charset="0"/>
                <a:hlinkClick r:id="rId6"/>
              </a:rPr>
              <a:t>Fiche conseil de l’impact et des indicateurs : Impact 6 (Consolidation de la Paix et Relèvement) </a:t>
            </a:r>
            <a:endParaRPr lang="fr-CH" sz="2400" u="sng" dirty="0">
              <a:solidFill>
                <a:srgbClr val="0462C2"/>
              </a:solidFill>
              <a:effectLst/>
              <a:latin typeface="Calibri" panose="020F0502020204030204" pitchFamily="34" charset="0"/>
              <a:ea typeface="Times New Roman" panose="02020603050405020304" pitchFamily="18" charset="0"/>
              <a:hlinkClick r:id="rId7"/>
            </a:endParaRPr>
          </a:p>
          <a:p>
            <a:pPr marL="342900" marR="0" lvl="0" indent="-342900">
              <a:spcBef>
                <a:spcPts val="0"/>
              </a:spcBef>
              <a:spcAft>
                <a:spcPts val="0"/>
              </a:spcAft>
              <a:buClr>
                <a:srgbClr val="099BDD"/>
              </a:buClr>
              <a:buFont typeface="Wingdings 3" panose="05040102010807070707" pitchFamily="18" charset="2"/>
              <a:buChar char="}"/>
            </a:pPr>
            <a:r>
              <a:rPr lang="fr-CH" sz="2400" u="sng" dirty="0">
                <a:solidFill>
                  <a:srgbClr val="0462C2"/>
                </a:solidFill>
                <a:effectLst/>
                <a:latin typeface="Calibri" panose="020F0502020204030204" pitchFamily="34" charset="0"/>
                <a:ea typeface="Times New Roman" panose="02020603050405020304" pitchFamily="18" charset="0"/>
                <a:hlinkClick r:id="rId7"/>
              </a:rPr>
              <a:t>Fiche conseil des indicateurs [financement institutionnel]</a:t>
            </a:r>
            <a:endParaRPr lang="en-US" sz="2400" u="sng" dirty="0">
              <a:solidFill>
                <a:srgbClr val="0462C2"/>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AE5BED0C-96D7-2B56-B332-913502F6775E}"/>
              </a:ext>
            </a:extLst>
          </p:cNvPr>
          <p:cNvSpPr txBox="1"/>
          <p:nvPr/>
        </p:nvSpPr>
        <p:spPr>
          <a:xfrm>
            <a:off x="796078" y="3968496"/>
            <a:ext cx="10443789" cy="1547283"/>
          </a:xfrm>
          <a:prstGeom prst="rect">
            <a:avLst/>
          </a:prstGeom>
          <a:solidFill>
            <a:schemeClr val="accent5">
              <a:lumMod val="20000"/>
              <a:lumOff val="80000"/>
            </a:schemeClr>
          </a:solidFill>
        </p:spPr>
        <p:txBody>
          <a:bodyPr wrap="square" lIns="91440" tIns="45720" rIns="91440" bIns="45720" anchor="t">
            <a:spAutoFit/>
          </a:bodyPr>
          <a:lstStyle/>
          <a:p>
            <a:pPr marL="0" indent="0">
              <a:lnSpc>
                <a:spcPct val="110000"/>
              </a:lnSpc>
              <a:spcBef>
                <a:spcPts val="600"/>
              </a:spcBef>
              <a:spcAft>
                <a:spcPts val="400"/>
              </a:spcAft>
              <a:buClr>
                <a:srgbClr val="B41E53"/>
              </a:buClr>
              <a:buNone/>
            </a:pPr>
            <a:endParaRPr lang="en-US" sz="2400" b="1" dirty="0">
              <a:solidFill>
                <a:srgbClr val="B41E53"/>
              </a:solidFill>
              <a:ea typeface="+mn-lt"/>
              <a:cs typeface="+mn-lt"/>
            </a:endParaRPr>
          </a:p>
          <a:p>
            <a:pPr marL="0" indent="0" algn="ctr">
              <a:lnSpc>
                <a:spcPct val="110000"/>
              </a:lnSpc>
              <a:spcBef>
                <a:spcPts val="600"/>
              </a:spcBef>
              <a:spcAft>
                <a:spcPts val="400"/>
              </a:spcAft>
              <a:buClr>
                <a:srgbClr val="B41E53"/>
              </a:buClr>
              <a:buNone/>
            </a:pPr>
            <a:r>
              <a:rPr lang="en-US" sz="2400" b="1" dirty="0" err="1">
                <a:solidFill>
                  <a:srgbClr val="B41E53"/>
                </a:solidFill>
                <a:ea typeface="+mn-lt"/>
                <a:cs typeface="+mn-lt"/>
              </a:rPr>
              <a:t>Où</a:t>
            </a:r>
            <a:r>
              <a:rPr lang="en-US" sz="2400" b="1" dirty="0">
                <a:solidFill>
                  <a:srgbClr val="B41E53"/>
                </a:solidFill>
                <a:ea typeface="+mn-lt"/>
                <a:cs typeface="+mn-lt"/>
              </a:rPr>
              <a:t> </a:t>
            </a:r>
            <a:r>
              <a:rPr lang="en-US" sz="2400" b="1" dirty="0" err="1">
                <a:solidFill>
                  <a:srgbClr val="B41E53"/>
                </a:solidFill>
                <a:ea typeface="+mn-lt"/>
                <a:cs typeface="+mn-lt"/>
              </a:rPr>
              <a:t>puis</a:t>
            </a:r>
            <a:r>
              <a:rPr lang="en-US" sz="2400" b="1" dirty="0">
                <a:solidFill>
                  <a:srgbClr val="B41E53"/>
                </a:solidFill>
                <a:ea typeface="+mn-lt"/>
                <a:cs typeface="+mn-lt"/>
              </a:rPr>
              <a:t>-je </a:t>
            </a:r>
            <a:r>
              <a:rPr lang="en-US" sz="2400" b="1" dirty="0" err="1">
                <a:solidFill>
                  <a:srgbClr val="B41E53"/>
                </a:solidFill>
                <a:ea typeface="+mn-lt"/>
                <a:cs typeface="+mn-lt"/>
              </a:rPr>
              <a:t>accéder</a:t>
            </a:r>
            <a:r>
              <a:rPr lang="en-US" sz="2400" b="1" dirty="0">
                <a:solidFill>
                  <a:srgbClr val="B41E53"/>
                </a:solidFill>
                <a:ea typeface="+mn-lt"/>
                <a:cs typeface="+mn-lt"/>
              </a:rPr>
              <a:t> à </a:t>
            </a:r>
            <a:r>
              <a:rPr lang="en-US" sz="2400" b="1" dirty="0" err="1">
                <a:solidFill>
                  <a:srgbClr val="B41E53"/>
                </a:solidFill>
                <a:ea typeface="+mn-lt"/>
                <a:cs typeface="+mn-lt"/>
              </a:rPr>
              <a:t>toutes</a:t>
            </a:r>
            <a:r>
              <a:rPr lang="en-US" sz="2400" b="1" dirty="0">
                <a:solidFill>
                  <a:srgbClr val="B41E53"/>
                </a:solidFill>
                <a:ea typeface="+mn-lt"/>
                <a:cs typeface="+mn-lt"/>
              </a:rPr>
              <a:t> les </a:t>
            </a:r>
            <a:r>
              <a:rPr lang="en-US" sz="2400" b="1" dirty="0" err="1">
                <a:solidFill>
                  <a:srgbClr val="B41E53"/>
                </a:solidFill>
                <a:ea typeface="+mn-lt"/>
                <a:cs typeface="+mn-lt"/>
              </a:rPr>
              <a:t>informations</a:t>
            </a:r>
            <a:r>
              <a:rPr lang="en-US" sz="2400" b="1" dirty="0">
                <a:solidFill>
                  <a:srgbClr val="B41E53"/>
                </a:solidFill>
                <a:ea typeface="+mn-lt"/>
                <a:cs typeface="+mn-lt"/>
              </a:rPr>
              <a:t> de </a:t>
            </a:r>
            <a:r>
              <a:rPr lang="en-US" sz="2400" b="1" dirty="0" err="1">
                <a:solidFill>
                  <a:srgbClr val="B41E53"/>
                </a:solidFill>
                <a:ea typeface="+mn-lt"/>
                <a:cs typeface="+mn-lt"/>
              </a:rPr>
              <a:t>l’appel</a:t>
            </a:r>
            <a:r>
              <a:rPr lang="en-US" sz="2400" b="1" dirty="0">
                <a:solidFill>
                  <a:srgbClr val="B41E53"/>
                </a:solidFill>
                <a:ea typeface="+mn-lt"/>
                <a:cs typeface="+mn-lt"/>
              </a:rPr>
              <a:t> ?</a:t>
            </a:r>
          </a:p>
          <a:p>
            <a:pPr marL="0" indent="0" algn="ctr">
              <a:lnSpc>
                <a:spcPct val="110000"/>
              </a:lnSpc>
              <a:spcBef>
                <a:spcPts val="600"/>
              </a:spcBef>
              <a:spcAft>
                <a:spcPts val="400"/>
              </a:spcAft>
              <a:buClr>
                <a:srgbClr val="B41E53"/>
              </a:buClr>
              <a:buNone/>
            </a:pPr>
            <a:r>
              <a:rPr lang="en-US" sz="2400" b="1" dirty="0">
                <a:solidFill>
                  <a:srgbClr val="B41E53"/>
                </a:solidFill>
                <a:ea typeface="+mn-lt"/>
                <a:cs typeface="+mn-lt"/>
                <a:hlinkClick r:id="rId8"/>
              </a:rPr>
              <a:t>https://wphfund.org/appel-a-propositions-en-haiti/</a:t>
            </a:r>
            <a:r>
              <a:rPr lang="en-US" sz="2400" b="1" dirty="0">
                <a:solidFill>
                  <a:srgbClr val="B41E53"/>
                </a:solidFill>
                <a:ea typeface="+mn-lt"/>
                <a:cs typeface="+mn-lt"/>
              </a:rPr>
              <a:t>  </a:t>
            </a:r>
          </a:p>
        </p:txBody>
      </p:sp>
    </p:spTree>
    <p:extLst>
      <p:ext uri="{BB962C8B-B14F-4D97-AF65-F5344CB8AC3E}">
        <p14:creationId xmlns:p14="http://schemas.microsoft.com/office/powerpoint/2010/main" val="41731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9E7F-8725-45C1-8724-CD143788AAD6}"/>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6E05043D-562A-40FF-8083-7017784A26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B3F92E-EDB3-A342-AA57-478032349917}" type="slidenum">
              <a:rPr kumimoji="0" lang="en-US" sz="1200" b="0" i="0" u="none" strike="noStrike" kern="1200" cap="none" spc="0" normalizeH="0" baseline="0" noProof="0" smtClean="0">
                <a:ln>
                  <a:noFill/>
                </a:ln>
                <a:solidFill>
                  <a:srgbClr val="EFEFEF">
                    <a:lumMod val="9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EFEFEF">
                  <a:lumMod val="90000"/>
                </a:srgbClr>
              </a:solidFill>
              <a:effectLst/>
              <a:uLnTx/>
              <a:uFillTx/>
              <a:latin typeface="Calibri" panose="020F0502020204030204"/>
              <a:ea typeface="+mn-ea"/>
              <a:cs typeface="+mn-cs"/>
            </a:endParaRPr>
          </a:p>
        </p:txBody>
      </p:sp>
      <p:pic>
        <p:nvPicPr>
          <p:cNvPr id="4" name="Picture 4" descr="A picture containing tree, outdoor, person, group&#10;&#10;Description automatically generated">
            <a:extLst>
              <a:ext uri="{FF2B5EF4-FFF2-40B4-BE49-F238E27FC236}">
                <a16:creationId xmlns:a16="http://schemas.microsoft.com/office/drawing/2014/main" id="{FBC572CF-3B4B-450C-8E02-F79DD86E6E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4444"/>
            <a:ext cx="12468386" cy="8285981"/>
          </a:xfrm>
          <a:prstGeom prst="rect">
            <a:avLst/>
          </a:prstGeom>
        </p:spPr>
      </p:pic>
      <p:sp>
        <p:nvSpPr>
          <p:cNvPr id="5" name="TextBox 4">
            <a:extLst>
              <a:ext uri="{FF2B5EF4-FFF2-40B4-BE49-F238E27FC236}">
                <a16:creationId xmlns:a16="http://schemas.microsoft.com/office/drawing/2014/main" id="{883DE8A3-FE75-4B93-BE03-B6011310FE7E}"/>
              </a:ext>
            </a:extLst>
          </p:cNvPr>
          <p:cNvSpPr txBox="1"/>
          <p:nvPr/>
        </p:nvSpPr>
        <p:spPr>
          <a:xfrm>
            <a:off x="568960" y="684798"/>
            <a:ext cx="4521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Merci</a:t>
            </a:r>
            <a:endParaRPr kumimoji="0" lang="en-CA" sz="4800" b="0"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spTree>
    <p:extLst>
      <p:ext uri="{BB962C8B-B14F-4D97-AF65-F5344CB8AC3E}">
        <p14:creationId xmlns:p14="http://schemas.microsoft.com/office/powerpoint/2010/main" val="338466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248776" y="215739"/>
            <a:ext cx="739018" cy="739018"/>
          </a:xfrm>
          <a:prstGeom prst="rect">
            <a:avLst/>
          </a:prstGeom>
        </p:spPr>
      </p:pic>
      <p:sp>
        <p:nvSpPr>
          <p:cNvPr id="11" name="TextBox 10">
            <a:extLst>
              <a:ext uri="{FF2B5EF4-FFF2-40B4-BE49-F238E27FC236}">
                <a16:creationId xmlns:a16="http://schemas.microsoft.com/office/drawing/2014/main" id="{F26074B7-BFC5-BFD7-6400-CCA0C97FE707}"/>
              </a:ext>
            </a:extLst>
          </p:cNvPr>
          <p:cNvSpPr txBox="1"/>
          <p:nvPr/>
        </p:nvSpPr>
        <p:spPr>
          <a:xfrm>
            <a:off x="1424940" y="2519937"/>
            <a:ext cx="9342120" cy="1818126"/>
          </a:xfrm>
          <a:prstGeom prst="rect">
            <a:avLst/>
          </a:prstGeom>
          <a:solidFill>
            <a:schemeClr val="accent5">
              <a:lumMod val="20000"/>
              <a:lumOff val="80000"/>
            </a:schemeClr>
          </a:solidFill>
        </p:spPr>
        <p:txBody>
          <a:bodyPr wrap="square" lIns="91440" tIns="45720" rIns="91440" bIns="45720" anchor="t">
            <a:spAutoFit/>
          </a:bodyPr>
          <a:lstStyle/>
          <a:p>
            <a:pPr marL="0" indent="0">
              <a:lnSpc>
                <a:spcPct val="110000"/>
              </a:lnSpc>
              <a:spcBef>
                <a:spcPts val="600"/>
              </a:spcBef>
              <a:spcAft>
                <a:spcPts val="400"/>
              </a:spcAft>
              <a:buClr>
                <a:srgbClr val="B41E53"/>
              </a:buClr>
              <a:buNone/>
            </a:pPr>
            <a:endParaRPr lang="en-US" sz="2400" b="1">
              <a:solidFill>
                <a:srgbClr val="B41E53"/>
              </a:solidFill>
              <a:ea typeface="+mn-lt"/>
              <a:cs typeface="+mn-lt"/>
            </a:endParaRPr>
          </a:p>
          <a:p>
            <a:pPr marL="0" indent="0" algn="ctr">
              <a:lnSpc>
                <a:spcPct val="110000"/>
              </a:lnSpc>
              <a:spcBef>
                <a:spcPts val="600"/>
              </a:spcBef>
              <a:spcAft>
                <a:spcPts val="400"/>
              </a:spcAft>
              <a:buClr>
                <a:srgbClr val="B41E53"/>
              </a:buClr>
              <a:buNone/>
            </a:pPr>
            <a:r>
              <a:rPr lang="en-US" sz="4000" b="1">
                <a:solidFill>
                  <a:srgbClr val="002D41"/>
                </a:solidFill>
                <a:ea typeface="+mn-lt"/>
                <a:cs typeface="+mn-lt"/>
              </a:rPr>
              <a:t>Questions et R</a:t>
            </a:r>
            <a:r>
              <a:rPr lang="fr-CH" sz="4000" b="1" err="1">
                <a:solidFill>
                  <a:srgbClr val="002D41"/>
                </a:solidFill>
                <a:ea typeface="+mn-lt"/>
                <a:cs typeface="+mn-lt"/>
              </a:rPr>
              <a:t>éponses</a:t>
            </a:r>
            <a:endParaRPr lang="en-US" sz="4000" b="1">
              <a:solidFill>
                <a:srgbClr val="002D41"/>
              </a:solidFill>
              <a:ea typeface="+mn-lt"/>
              <a:cs typeface="+mn-lt"/>
            </a:endParaRPr>
          </a:p>
          <a:p>
            <a:pPr marL="0" indent="0" algn="ctr">
              <a:lnSpc>
                <a:spcPct val="110000"/>
              </a:lnSpc>
              <a:spcBef>
                <a:spcPts val="600"/>
              </a:spcBef>
              <a:spcAft>
                <a:spcPts val="400"/>
              </a:spcAft>
              <a:buClr>
                <a:srgbClr val="B41E53"/>
              </a:buClr>
              <a:buNone/>
            </a:pPr>
            <a:endParaRPr lang="en-US" sz="2400" b="1">
              <a:solidFill>
                <a:srgbClr val="B41E53"/>
              </a:solidFill>
              <a:ea typeface="+mn-lt"/>
              <a:cs typeface="+mn-lt"/>
            </a:endParaRPr>
          </a:p>
        </p:txBody>
      </p:sp>
    </p:spTree>
    <p:extLst>
      <p:ext uri="{BB962C8B-B14F-4D97-AF65-F5344CB8AC3E}">
        <p14:creationId xmlns:p14="http://schemas.microsoft.com/office/powerpoint/2010/main" val="309380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74795"/>
            <a:ext cx="8440162" cy="914222"/>
          </a:xfrm>
        </p:spPr>
        <p:txBody>
          <a:bodyPr>
            <a:noAutofit/>
          </a:bodyPr>
          <a:lstStyle/>
          <a:p>
            <a:r>
              <a:rPr lang="en-US" sz="4400" b="1">
                <a:solidFill>
                  <a:srgbClr val="009FE4"/>
                </a:solidFill>
                <a:latin typeface="Source Sans Pro"/>
              </a:rPr>
              <a:t>Questions et R</a:t>
            </a:r>
            <a:r>
              <a:rPr lang="fr-CH" sz="4400" b="1" err="1">
                <a:solidFill>
                  <a:srgbClr val="009FE4"/>
                </a:solidFill>
                <a:latin typeface="Source Sans Pro"/>
              </a:rPr>
              <a:t>éponses</a:t>
            </a:r>
            <a:endParaRPr lang="en-CA" sz="440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B3F92E-EDB3-A342-AA57-478032349917}" type="slidenum">
              <a:rPr kumimoji="0" lang="en-US" sz="1200" b="0" i="0" u="none" strike="noStrike" kern="1200" cap="none" spc="0" normalizeH="0" baseline="0" noProof="0" smtClean="0">
                <a:ln>
                  <a:noFill/>
                </a:ln>
                <a:solidFill>
                  <a:srgbClr val="EFEFEF">
                    <a:lumMod val="9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EFEFEF">
                  <a:lumMod val="9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553A4BF-11E1-4595-AFA3-1ABE97540DF4}"/>
              </a:ext>
            </a:extLst>
          </p:cNvPr>
          <p:cNvSpPr txBox="1"/>
          <p:nvPr/>
        </p:nvSpPr>
        <p:spPr>
          <a:xfrm>
            <a:off x="-1518865" y="760341"/>
            <a:ext cx="11259055" cy="5909310"/>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
                <a:srgbClr val="009FE4"/>
              </a:buClr>
              <a:buSzTx/>
              <a:buFont typeface="+mj-lt"/>
              <a:buAutoNum type="arabicPeriod"/>
              <a:tabLst/>
              <a:defRPr/>
            </a:pPr>
            <a:r>
              <a:rPr kumimoji="0" lang="fr-FR" sz="1800" b="1" i="1" u="none" strike="noStrike" kern="1200" cap="none" spc="0" normalizeH="0" baseline="0" noProof="0">
                <a:ln>
                  <a:noFill/>
                </a:ln>
                <a:solidFill>
                  <a:srgbClr val="002D41"/>
                </a:solidFill>
                <a:effectLst/>
                <a:uLnTx/>
                <a:uFillTx/>
                <a:latin typeface="Calibri" panose="020F0502020204030204"/>
                <a:ea typeface="Source Sans Pro" panose="020B0503030403020204" pitchFamily="34" charset="0"/>
                <a:cs typeface="+mn-cs"/>
              </a:rPr>
              <a:t>Quels sont les critères d’admissibilité de l’organisation principale?</a:t>
            </a:r>
            <a:endParaRPr kumimoji="0" lang="fr-FR" sz="1800" b="0" i="0" u="none" strike="noStrike" kern="1200" cap="none" spc="0" normalizeH="0" baseline="0" noProof="0">
              <a:ln>
                <a:noFill/>
              </a:ln>
              <a:solidFill>
                <a:srgbClr val="002D41"/>
              </a:solidFill>
              <a:effectLst/>
              <a:uLnTx/>
              <a:uFillTx/>
              <a:latin typeface="Calibri" panose="020F0502020204030204"/>
              <a:ea typeface="Source Sans Pro" panose="020B0503030403020204" pitchFamily="34" charset="0"/>
              <a:cs typeface="+mn-cs"/>
            </a:endParaRPr>
          </a:p>
          <a:p>
            <a:pPr marL="800100" marR="0" lvl="1" indent="-342900" algn="l" defTabSz="914400" rtl="0" eaLnBrk="1" fontAlgn="auto" latinLnBrk="0" hangingPunct="1">
              <a:lnSpc>
                <a:spcPct val="100000"/>
              </a:lnSpc>
              <a:spcBef>
                <a:spcPts val="0"/>
              </a:spcBef>
              <a:spcAft>
                <a:spcPts val="0"/>
              </a:spcAft>
              <a:buClr>
                <a:srgbClr val="009FE4"/>
              </a:buClr>
              <a:buSzTx/>
              <a:buFont typeface="Wingdings" pitchFamily="2" charset="2"/>
              <a:buChar char="ü"/>
              <a:tabLst/>
              <a:defRPr/>
            </a:pP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Faire preuve d’une expérience avérée de travail avec les femmes et les filles </a:t>
            </a:r>
          </a:p>
          <a:p>
            <a:pPr marL="800100" marR="0" lvl="1" indent="-342900" algn="l" defTabSz="914400" rtl="0" eaLnBrk="1" fontAlgn="auto" latinLnBrk="0" hangingPunct="1">
              <a:lnSpc>
                <a:spcPct val="100000"/>
              </a:lnSpc>
              <a:spcBef>
                <a:spcPts val="0"/>
              </a:spcBef>
              <a:spcAft>
                <a:spcPts val="0"/>
              </a:spcAft>
              <a:buClr>
                <a:srgbClr val="009FE4"/>
              </a:buClr>
              <a:buSzTx/>
              <a:buFont typeface="Wingdings" pitchFamily="2" charset="2"/>
              <a:buChar char="ü"/>
              <a:tabLst/>
              <a:defRPr/>
            </a:pP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Avoir un statut juridique auprès de l'autorité nationale compétente </a:t>
            </a:r>
            <a:r>
              <a:rPr lang="fr-FR">
                <a:solidFill>
                  <a:srgbClr val="EFEFEF">
                    <a:lumMod val="10000"/>
                  </a:srgbClr>
                </a:solidFill>
                <a:latin typeface="Calibri" panose="020F0502020204030204"/>
              </a:rPr>
              <a:t>en RCA</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 et devoir soumettre une </a:t>
            </a:r>
            <a:r>
              <a:rPr kumimoji="0" lang="fr-FR" sz="1800" b="1" i="0" u="none" strike="noStrike" kern="1200" cap="none" spc="0" normalizeH="0" baseline="0" noProof="0">
                <a:ln>
                  <a:noFill/>
                </a:ln>
                <a:solidFill>
                  <a:srgbClr val="EFEFEF">
                    <a:lumMod val="10000"/>
                  </a:srgbClr>
                </a:solidFill>
                <a:effectLst/>
                <a:uLnTx/>
                <a:uFillTx/>
                <a:latin typeface="Calibri" panose="020F0502020204030204"/>
                <a:ea typeface="+mn-ea"/>
                <a:cs typeface="+mn-cs"/>
              </a:rPr>
              <a:t>preuve d’enregistrement légal</a:t>
            </a:r>
            <a:r>
              <a:rPr lang="fr-FR">
                <a:solidFill>
                  <a:srgbClr val="EFEFEF">
                    <a:lumMod val="10000"/>
                  </a:srgbClr>
                </a:solidFill>
                <a:latin typeface="Calibri" panose="020F0502020204030204"/>
              </a:rPr>
              <a:t> (Ministère de l’Intérieur et/ou Ministère du Plan en RCA)</a:t>
            </a:r>
            <a:endPar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
                <a:srgbClr val="009FE4"/>
              </a:buClr>
              <a:buSzTx/>
              <a:buFont typeface="Wingdings" pitchFamily="2" charset="2"/>
              <a:buChar char="ü"/>
              <a:tabLst/>
              <a:defRPr/>
            </a:pPr>
            <a:r>
              <a:rPr kumimoji="0" lang="fr-FR" sz="1800" b="1" i="0" u="sng" strike="noStrike" kern="1200" cap="none" spc="0" normalizeH="0" baseline="0" noProof="0">
                <a:ln>
                  <a:noFill/>
                </a:ln>
                <a:solidFill>
                  <a:srgbClr val="EFEFEF">
                    <a:lumMod val="10000"/>
                  </a:srgbClr>
                </a:solidFill>
                <a:effectLst/>
                <a:uLnTx/>
                <a:uFillTx/>
                <a:latin typeface="Calibri" panose="020F0502020204030204"/>
                <a:ea typeface="+mn-ea"/>
                <a:cs typeface="+mn-cs"/>
              </a:rPr>
              <a:t>Ne sont PAS éligibles</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 Organisations non gouvernementales internationales, les institutions gouvernementales ; les agences des Nations Unies ou les bureaux pays des Nations Unies ; des individus ; les entités du secteur privé ; les universités et les établissements d'enseignement.</a:t>
            </a:r>
          </a:p>
          <a:p>
            <a:pPr marL="457200" marR="0" lvl="1" indent="0" algn="l" defTabSz="914400" rtl="0" eaLnBrk="1" fontAlgn="auto" latinLnBrk="0" hangingPunct="1">
              <a:lnSpc>
                <a:spcPct val="100000"/>
              </a:lnSpc>
              <a:spcBef>
                <a:spcPts val="0"/>
              </a:spcBef>
              <a:spcAft>
                <a:spcPts val="0"/>
              </a:spcAft>
              <a:buClr>
                <a:srgbClr val="009FE4"/>
              </a:buClr>
              <a:buSzTx/>
              <a:buFontTx/>
              <a:buNone/>
              <a:tabLst/>
              <a:defRPr/>
            </a:pPr>
            <a:endPar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
                <a:srgbClr val="009FE4"/>
              </a:buClr>
              <a:buSzTx/>
              <a:buFont typeface="+mj-lt"/>
              <a:buAutoNum type="arabicPeriod"/>
              <a:tabLst/>
              <a:defRPr/>
            </a:pPr>
            <a:r>
              <a:rPr kumimoji="0" lang="fr-FR" sz="1800" b="1" i="1" u="none" strike="noStrike" kern="1200" cap="none" spc="0" normalizeH="0" baseline="0" noProof="0">
                <a:ln>
                  <a:noFill/>
                </a:ln>
                <a:solidFill>
                  <a:srgbClr val="002D41"/>
                </a:solidFill>
                <a:effectLst/>
                <a:uLnTx/>
                <a:uFillTx/>
                <a:latin typeface="Calibri" panose="020F0502020204030204"/>
                <a:ea typeface="Source Sans Pro" panose="020B0503030403020204" pitchFamily="34" charset="0"/>
                <a:cs typeface="+mn-cs"/>
              </a:rPr>
              <a:t>Quels doivent être les objectifs des projets?</a:t>
            </a:r>
          </a:p>
          <a:p>
            <a:pPr marL="457200" marR="0" lvl="1" indent="0" algn="l" defTabSz="914400" rtl="0" eaLnBrk="1" fontAlgn="auto" latinLnBrk="0" hangingPunct="1">
              <a:lnSpc>
                <a:spcPct val="100000"/>
              </a:lnSpc>
              <a:spcBef>
                <a:spcPts val="0"/>
              </a:spcBef>
              <a:spcAft>
                <a:spcPts val="0"/>
              </a:spcAft>
              <a:buClr>
                <a:srgbClr val="009FE4"/>
              </a:buClr>
              <a:buSzTx/>
              <a:buFontTx/>
              <a:buNone/>
              <a:tabLst/>
              <a:defRPr/>
            </a:pPr>
            <a:r>
              <a:rPr kumimoji="0" lang="fr-FR" sz="1800" b="0" i="0" u="none" strike="noStrike" kern="1200" cap="none" spc="0" normalizeH="0" baseline="0" noProof="0">
                <a:ln>
                  <a:noFill/>
                </a:ln>
                <a:solidFill>
                  <a:srgbClr val="099BDD"/>
                </a:solidFill>
                <a:effectLst/>
                <a:uLnTx/>
                <a:uFillTx/>
                <a:latin typeface="Calibri" panose="020F0502020204030204"/>
                <a:ea typeface="Source Sans Pro" panose="020B0503030403020204" pitchFamily="34" charset="0"/>
                <a:cs typeface="+mn-cs"/>
              </a:rPr>
              <a:t>Pour le financement programmatique: </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les projets doivent </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Source Sans Pro" panose="020B0503030403020204" pitchFamily="34" charset="0"/>
                <a:cs typeface="+mn-cs"/>
              </a:rPr>
              <a:t>être axés sur </a:t>
            </a:r>
            <a:r>
              <a:rPr kumimoji="0" lang="fr-FR" sz="1800" b="0" i="0" u="sng" strike="noStrike" kern="1200" cap="none" spc="0" normalizeH="0" baseline="0" noProof="0">
                <a:ln>
                  <a:noFill/>
                </a:ln>
                <a:solidFill>
                  <a:srgbClr val="EFEFEF">
                    <a:lumMod val="10000"/>
                  </a:srgbClr>
                </a:solidFill>
                <a:effectLst/>
                <a:uLnTx/>
                <a:uFillTx/>
                <a:latin typeface="Calibri" panose="020F0502020204030204"/>
                <a:ea typeface="Source Sans Pro" panose="020B0503030403020204" pitchFamily="34" charset="0"/>
                <a:cs typeface="+mn-cs"/>
              </a:rPr>
              <a:t>UN DES DEUX IMPACTS</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Source Sans Pro" panose="020B0503030403020204" pitchFamily="34" charset="0"/>
                <a:cs typeface="+mn-cs"/>
              </a:rPr>
              <a:t>: </a:t>
            </a:r>
            <a:r>
              <a:rPr kumimoji="0" lang="fr-FR" sz="1800" b="1" i="0" u="none" strike="noStrike" kern="1200" cap="none" spc="0" normalizeH="0" baseline="0" noProof="0">
                <a:ln>
                  <a:noFill/>
                </a:ln>
                <a:solidFill>
                  <a:srgbClr val="EFEFEF">
                    <a:lumMod val="10000"/>
                  </a:srgbClr>
                </a:solidFill>
                <a:effectLst/>
                <a:uLnTx/>
                <a:uFillTx/>
                <a:latin typeface="Calibri" panose="020F0502020204030204"/>
                <a:ea typeface="Source Sans Pro" panose="020B0503030403020204" pitchFamily="34" charset="0"/>
                <a:cs typeface="+mn-cs"/>
              </a:rPr>
              <a:t>l’im</a:t>
            </a:r>
            <a:r>
              <a:rPr kumimoji="0" lang="fr-FR" sz="1800" b="1" i="0" u="none" strike="noStrike" kern="1200" cap="none" spc="0" normalizeH="0" baseline="0" noProof="0">
                <a:ln>
                  <a:noFill/>
                </a:ln>
                <a:solidFill>
                  <a:srgbClr val="EFEFEF">
                    <a:lumMod val="10000"/>
                  </a:srgbClr>
                </a:solidFill>
                <a:effectLst/>
                <a:uLnTx/>
                <a:uFillTx/>
                <a:latin typeface="Calibri" panose="020F0502020204030204"/>
                <a:ea typeface="+mn-ea"/>
                <a:cs typeface="+mn-cs"/>
              </a:rPr>
              <a:t>pact 3 du WPHF</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 </a:t>
            </a:r>
            <a:r>
              <a:rPr kumimoji="0" lang="fr-FR" sz="1800" b="1" i="0" u="none" strike="noStrike" kern="1200" cap="none" spc="0" normalizeH="0" baseline="0" noProof="0">
                <a:ln>
                  <a:noFill/>
                </a:ln>
                <a:solidFill>
                  <a:srgbClr val="EFEFEF">
                    <a:lumMod val="10000"/>
                  </a:srgbClr>
                </a:solidFill>
                <a:effectLst/>
                <a:uLnTx/>
                <a:uFillTx/>
                <a:latin typeface="Calibri" panose="020F0502020204030204"/>
                <a:ea typeface="+mn-ea"/>
                <a:cs typeface="+mn-cs"/>
              </a:rPr>
              <a:t>R</a:t>
            </a:r>
            <a:r>
              <a:rPr kumimoji="0" lang="fr-CH" sz="1800" b="1" i="0" u="none" strike="noStrike" kern="1200" cap="none" spc="0" normalizeH="0" baseline="0" noProof="0" err="1">
                <a:ln>
                  <a:noFill/>
                </a:ln>
                <a:solidFill>
                  <a:srgbClr val="EFEFEF">
                    <a:lumMod val="10000"/>
                  </a:srgbClr>
                </a:solidFill>
                <a:effectLst/>
                <a:uLnTx/>
                <a:uFillTx/>
                <a:latin typeface="Calibri" panose="020F0502020204030204"/>
                <a:ea typeface="+mn-ea"/>
                <a:cs typeface="+mn-cs"/>
              </a:rPr>
              <a:t>éponse</a:t>
            </a:r>
            <a:r>
              <a:rPr kumimoji="0" lang="fr-CH" sz="1800" b="1" i="0" u="none" strike="noStrike" kern="1200" cap="none" spc="0" normalizeH="0" baseline="0" noProof="0">
                <a:ln>
                  <a:noFill/>
                </a:ln>
                <a:solidFill>
                  <a:srgbClr val="EFEFEF">
                    <a:lumMod val="10000"/>
                  </a:srgbClr>
                </a:solidFill>
                <a:effectLst/>
                <a:uLnTx/>
                <a:uFillTx/>
                <a:latin typeface="Calibri" panose="020F0502020204030204"/>
                <a:ea typeface="+mn-ea"/>
                <a:cs typeface="+mn-cs"/>
              </a:rPr>
              <a:t> Humanitaire et aux Crises</a:t>
            </a:r>
            <a:r>
              <a:rPr kumimoji="0" lang="fr-CH" sz="1800" b="0" i="0" u="none" strike="noStrike" kern="1200" cap="none" spc="0" normalizeH="0" baseline="0" noProof="0">
                <a:ln>
                  <a:noFill/>
                </a:ln>
                <a:solidFill>
                  <a:srgbClr val="EFEFEF">
                    <a:lumMod val="10000"/>
                  </a:srgbClr>
                </a:solidFill>
                <a:effectLst/>
                <a:uLnTx/>
                <a:uFillTx/>
                <a:latin typeface="Calibri" panose="020F0502020204030204"/>
                <a:ea typeface="+mn-ea"/>
                <a:cs typeface="+mn-cs"/>
              </a:rPr>
              <a:t> </a:t>
            </a:r>
            <a:r>
              <a:rPr kumimoji="0" lang="fr-FR" sz="1800" b="0" i="0" u="sng"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OU</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 </a:t>
            </a:r>
            <a:r>
              <a:rPr kumimoji="0" lang="fr-FR" sz="1800" b="1"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l’impact 6 du WPHF</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 </a:t>
            </a:r>
            <a:r>
              <a:rPr kumimoji="0" lang="fr-FR" sz="1800" b="1"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Consolidation de la paix et relèvement </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a:t>
            </a:r>
            <a:r>
              <a:rPr kumimoji="0" lang="fr-FR" sz="1800" b="0" i="1"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veuillez </a:t>
            </a:r>
            <a:r>
              <a:rPr lang="fr-FR" i="1">
                <a:solidFill>
                  <a:srgbClr val="000000"/>
                </a:solidFill>
                <a:latin typeface="Calibri" panose="020F0502020204030204"/>
                <a:ea typeface="Source Sans Pro" panose="020B0503030403020204" pitchFamily="34" charset="0"/>
              </a:rPr>
              <a:t>vous</a:t>
            </a:r>
            <a:r>
              <a:rPr lang="fr-CH" i="1">
                <a:solidFill>
                  <a:srgbClr val="000000"/>
                </a:solidFill>
                <a:latin typeface="Calibri" panose="020F0502020204030204"/>
                <a:ea typeface="Source Sans Pro" panose="020B0503030403020204" pitchFamily="34" charset="0"/>
              </a:rPr>
              <a:t> référer aux </a:t>
            </a:r>
            <a:r>
              <a:rPr kumimoji="0" lang="fr-FR" sz="1800" b="0" i="1"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rPr>
              <a:t>Fiches </a:t>
            </a:r>
            <a:r>
              <a:rPr kumimoji="0" lang="fr-FR" sz="1800" b="0" i="1" u="none" strike="noStrike" kern="1200" cap="none" spc="0" normalizeH="0" baseline="0" noProof="0" err="1">
                <a:ln>
                  <a:noFill/>
                </a:ln>
                <a:solidFill>
                  <a:srgbClr val="000000"/>
                </a:solidFill>
                <a:effectLst/>
                <a:uLnTx/>
                <a:uFillTx/>
                <a:latin typeface="Calibri" panose="020F0502020204030204"/>
                <a:ea typeface="Source Sans Pro" panose="020B0503030403020204" pitchFamily="34" charset="0"/>
              </a:rPr>
              <a:t>Consei</a:t>
            </a:r>
            <a:r>
              <a:rPr lang="fr-FR" i="1">
                <a:solidFill>
                  <a:srgbClr val="000000"/>
                </a:solidFill>
                <a:latin typeface="Calibri" panose="020F0502020204030204"/>
                <a:ea typeface="Source Sans Pro" panose="020B0503030403020204" pitchFamily="34" charset="0"/>
              </a:rPr>
              <a:t>l pour les Impacts 3 et 6</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 </a:t>
            </a:r>
          </a:p>
          <a:p>
            <a:pPr marL="457200" marR="0" lvl="1" indent="0" algn="l" defTabSz="914400" rtl="0" eaLnBrk="1" fontAlgn="auto" latinLnBrk="0" hangingPunct="1">
              <a:lnSpc>
                <a:spcPct val="100000"/>
              </a:lnSpc>
              <a:spcBef>
                <a:spcPts val="0"/>
              </a:spcBef>
              <a:spcAft>
                <a:spcPts val="0"/>
              </a:spcAft>
              <a:buClr>
                <a:srgbClr val="009FE4"/>
              </a:buClr>
              <a:buSzTx/>
              <a:buFontTx/>
              <a:buNone/>
              <a:tabLst/>
              <a:defRPr/>
            </a:pPr>
            <a:r>
              <a:rPr kumimoji="0" lang="fr-FR" sz="1800" b="0" i="0" u="none" strike="noStrike" kern="1200" cap="none" spc="0" normalizeH="0" baseline="0" noProof="0">
                <a:ln>
                  <a:noFill/>
                </a:ln>
                <a:solidFill>
                  <a:srgbClr val="099BDD"/>
                </a:solidFill>
                <a:effectLst/>
                <a:uLnTx/>
                <a:uFillTx/>
                <a:latin typeface="Calibri" panose="020F0502020204030204"/>
                <a:ea typeface="Source Sans Pro" panose="020B0503030403020204" pitchFamily="34" charset="0"/>
                <a:cs typeface="+mn-cs"/>
              </a:rPr>
              <a:t>Pour le financement institutionnel: </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les projets doivent être axés sur le renforcement de </a:t>
            </a:r>
            <a:r>
              <a:rPr kumimoji="0" lang="fr-FR" sz="1800" b="1"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capacité institutionnelle </a:t>
            </a:r>
            <a:r>
              <a:rPr kumimoji="0" lang="fr-FR" sz="1800" b="0" i="0" u="none" strike="noStrike" kern="1200" cap="none" spc="0" normalizeH="0" baseline="0" noProof="0">
                <a:ln>
                  <a:noFill/>
                </a:ln>
                <a:solidFill>
                  <a:srgbClr val="000000"/>
                </a:solidFill>
                <a:effectLst/>
                <a:uLnTx/>
                <a:uFillTx/>
                <a:latin typeface="Calibri" panose="020F0502020204030204"/>
                <a:ea typeface="Source Sans Pro" panose="020B0503030403020204" pitchFamily="34" charset="0"/>
                <a:cs typeface="+mn-cs"/>
              </a:rPr>
              <a:t>de l’organisation travaillant sur des questions liées à l’agenda Femmes, Paix et Sécurité </a:t>
            </a:r>
            <a:r>
              <a:rPr kumimoji="0" lang="fr-FR" sz="1800" b="0" i="0" u="none" strike="noStrike" kern="1200" cap="none" spc="0" normalizeH="0" baseline="0" noProof="0">
                <a:ln>
                  <a:noFill/>
                </a:ln>
                <a:solidFill>
                  <a:srgbClr val="EFEFEF">
                    <a:lumMod val="10000"/>
                  </a:srgbClr>
                </a:solidFill>
                <a:effectLst/>
                <a:uLnTx/>
                <a:uFillTx/>
                <a:latin typeface="Calibri" panose="020F0502020204030204"/>
                <a:ea typeface="Source Sans Pro" panose="020B0503030403020204" pitchFamily="34" charset="0"/>
                <a:cs typeface="+mn-cs"/>
              </a:rPr>
              <a:t>(veuillez vous référer à la Fiche Conseil pour le Financement Institutionnel</a:t>
            </a:r>
            <a:r>
              <a:rPr kumimoji="0" lang="fr-FR" sz="1800" b="0" i="0" u="none" strike="noStrike" kern="1200" cap="none" spc="0" normalizeH="0" baseline="0" noProof="0">
                <a:ln>
                  <a:noFill/>
                </a:ln>
                <a:solidFill>
                  <a:srgbClr val="002D41"/>
                </a:solidFill>
                <a:effectLst/>
                <a:uLnTx/>
                <a:uFillTx/>
                <a:latin typeface="Calibri" panose="020F0502020204030204"/>
                <a:ea typeface="Source Sans Pro" panose="020B0503030403020204" pitchFamily="34" charset="0"/>
                <a:cs typeface="+mn-cs"/>
              </a:rPr>
              <a:t>).</a:t>
            </a:r>
          </a:p>
          <a:p>
            <a:pPr marL="457200" marR="0" lvl="1" indent="0" algn="l" defTabSz="914400" rtl="0" eaLnBrk="1" fontAlgn="auto" latinLnBrk="0" hangingPunct="1">
              <a:lnSpc>
                <a:spcPct val="100000"/>
              </a:lnSpc>
              <a:spcBef>
                <a:spcPts val="0"/>
              </a:spcBef>
              <a:spcAft>
                <a:spcPts val="0"/>
              </a:spcAft>
              <a:buClr>
                <a:srgbClr val="009FE4"/>
              </a:buClr>
              <a:buSzTx/>
              <a:buFontTx/>
              <a:buNone/>
              <a:tabLst/>
              <a:defRPr/>
            </a:pPr>
            <a:endParaRPr lang="fr-FR">
              <a:solidFill>
                <a:srgbClr val="002D41"/>
              </a:solidFill>
              <a:latin typeface="Calibri" panose="020F0502020204030204"/>
              <a:ea typeface="Source Sans Pro" panose="020B0503030403020204" pitchFamily="34" charset="0"/>
            </a:endParaRPr>
          </a:p>
          <a:p>
            <a:pPr marL="457200" indent="-457200">
              <a:buClr>
                <a:schemeClr val="accent2"/>
              </a:buClr>
              <a:buFont typeface="+mj-lt"/>
              <a:buAutoNum type="arabicPeriod" startAt="3"/>
            </a:pPr>
            <a:r>
              <a:rPr lang="fr-FR" b="1" i="1">
                <a:ea typeface="Source Sans Pro" panose="020B0503030403020204" pitchFamily="34" charset="0"/>
              </a:rPr>
              <a:t>Quelle devrait être la concentration géographique du projet et de ses bénéficiaires ?</a:t>
            </a:r>
          </a:p>
          <a:p>
            <a:pPr lvl="1">
              <a:buClr>
                <a:schemeClr val="accent2"/>
              </a:buClr>
            </a:pPr>
            <a:r>
              <a:rPr lang="fr-FR">
                <a:solidFill>
                  <a:srgbClr val="000000"/>
                </a:solidFill>
                <a:ea typeface="Source Sans Pro" panose="020B0503030403020204" pitchFamily="34" charset="0"/>
              </a:rPr>
              <a:t>Le WPHF financera des projets éligibles sur l’ensemble du territoire de la RCA. Le nombre de zones ciblées dépend de votre capacité logistique, de l'endroit où vous êtes basé et de l'endroit où vous anticipez les besoins. Lors de la sélection des projets, la complémentarité entre les initiatives déjà en cours et la non-duplication des initiatives dans certaines géographies sera assurée.</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174757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b="1">
                <a:solidFill>
                  <a:srgbClr val="009FE4"/>
                </a:solidFill>
                <a:latin typeface="Source Sans Pro"/>
              </a:rPr>
              <a:t>Questions et R</a:t>
            </a:r>
            <a:r>
              <a:rPr lang="fr-CH" sz="4400" b="1" err="1">
                <a:solidFill>
                  <a:srgbClr val="009FE4"/>
                </a:solidFill>
                <a:latin typeface="Source Sans Pro"/>
              </a:rPr>
              <a:t>éponses</a:t>
            </a:r>
            <a:endParaRPr lang="en-CA" sz="440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19</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653519" cy="6740307"/>
          </a:xfrm>
          <a:prstGeom prst="rect">
            <a:avLst/>
          </a:prstGeom>
          <a:noFill/>
        </p:spPr>
        <p:txBody>
          <a:bodyPr wrap="square" lIns="91440" tIns="45720" rIns="91440" bIns="45720" anchor="t">
            <a:spAutoFit/>
          </a:bodyPr>
          <a:lstStyle/>
          <a:p>
            <a:pPr marL="457200" indent="-457200">
              <a:buClr>
                <a:schemeClr val="accent2"/>
              </a:buClr>
              <a:buFont typeface="+mj-lt"/>
              <a:buAutoNum type="arabicPeriod" startAt="8"/>
            </a:pPr>
            <a:r>
              <a:rPr lang="fr-FR" b="1" i="1" dirty="0">
                <a:ea typeface="Source Sans Pro" panose="020B0503030403020204" pitchFamily="34" charset="0"/>
              </a:rPr>
              <a:t>Y a-t-il des limites spécifiques pour les catégories budgétaires de l'ANNEXE A ?</a:t>
            </a:r>
          </a:p>
          <a:p>
            <a:pPr lvl="1">
              <a:buClr>
                <a:schemeClr val="accent2"/>
              </a:buClr>
            </a:pPr>
            <a:r>
              <a:rPr lang="fr-FR" dirty="0">
                <a:solidFill>
                  <a:srgbClr val="000000"/>
                </a:solidFill>
                <a:ea typeface="Source Sans Pro"/>
              </a:rPr>
              <a:t>Non, il n'y a pas de limite budgétaire spécifique pour chaque catégorie budgétaire, à l'exception des coûts indirects de fonctionnement qui ne doivent pas dépasser 7.0% du sous-total (somme des catégories 1-7), en gardant également à l'esprit le plafond maximum de 200 000 USD pour le financement programmatique et de 30 000 USD pour le financement institutionnel. Veuillez noter qu’un budget d</a:t>
            </a:r>
            <a:r>
              <a:rPr lang="fr-CH" dirty="0" err="1">
                <a:solidFill>
                  <a:srgbClr val="000000"/>
                </a:solidFill>
                <a:ea typeface="Source Sans Pro"/>
              </a:rPr>
              <a:t>étaillé</a:t>
            </a:r>
            <a:r>
              <a:rPr lang="fr-CH" dirty="0">
                <a:solidFill>
                  <a:srgbClr val="000000"/>
                </a:solidFill>
                <a:ea typeface="Source Sans Pro"/>
              </a:rPr>
              <a:t> n’est pas requis à ce stade. </a:t>
            </a:r>
          </a:p>
          <a:p>
            <a:pPr lvl="1">
              <a:buClr>
                <a:schemeClr val="accent2"/>
              </a:buClr>
            </a:pPr>
            <a:endParaRPr lang="fr-FR" dirty="0">
              <a:solidFill>
                <a:srgbClr val="000000"/>
              </a:solidFill>
              <a:ea typeface="Source Sans Pro"/>
            </a:endParaRPr>
          </a:p>
          <a:p>
            <a:pPr marL="457200" indent="-457200">
              <a:buClr>
                <a:schemeClr val="accent2"/>
              </a:buClr>
              <a:buFont typeface="+mj-lt"/>
              <a:buAutoNum type="arabicPeriod" startAt="10"/>
            </a:pPr>
            <a:r>
              <a:rPr lang="fr-FR" b="1" i="1" dirty="0">
                <a:ea typeface="Source Sans Pro" panose="020B0503030403020204" pitchFamily="34" charset="0"/>
              </a:rPr>
              <a:t>Pour le financement institutionnel, quels sont les exemples de renforcement des capacités ?</a:t>
            </a:r>
          </a:p>
          <a:p>
            <a:pPr lvl="1">
              <a:buClr>
                <a:schemeClr val="accent2"/>
              </a:buClr>
            </a:pPr>
            <a:r>
              <a:rPr lang="fr-FR" dirty="0">
                <a:solidFill>
                  <a:srgbClr val="000000"/>
                </a:solidFill>
                <a:ea typeface="Source Sans Pro" panose="020B0503030403020204" pitchFamily="34" charset="0"/>
              </a:rPr>
              <a:t>Le financement est destiné à vous permettre de renforcer vos capacités institutionnelles internes ou vos équipements. Il est axé sur la demande, mais des exemples peuvent être liés à l'élaboration de cadres de S&amp;E, de stratégies de gestion des risques, de politiques PSEAH, de renforcement des capacités de collecte de fonds, ou de fournir un appui pour améliorer la santé mentale du staff et bénévoles, entre autres. Il est très important de démontrer comment le contexte actuel affecte les capacités institutionnelles et financières et comment le financement soutiendra la mise en œuvre de l’</a:t>
            </a:r>
            <a:r>
              <a:rPr lang="en-GB" dirty="0"/>
              <a:t>Agenda Femmes, Paix, </a:t>
            </a:r>
            <a:r>
              <a:rPr lang="en-GB" dirty="0" err="1"/>
              <a:t>Sécurité</a:t>
            </a:r>
            <a:r>
              <a:rPr lang="fr-FR" dirty="0">
                <a:solidFill>
                  <a:srgbClr val="000000"/>
                </a:solidFill>
                <a:ea typeface="Source Sans Pro" panose="020B0503030403020204" pitchFamily="34" charset="0"/>
              </a:rPr>
              <a:t>. Pour d'autres exemples d'activités qui peuvent être soutenues dans le cadre du financement institutionnel, veuillez vous reporter à la fiche-conseils du financement institutionnel.</a:t>
            </a:r>
          </a:p>
          <a:p>
            <a:pPr lvl="1">
              <a:buClr>
                <a:schemeClr val="accent2"/>
              </a:buClr>
            </a:pPr>
            <a:endParaRPr lang="fr-FR" dirty="0">
              <a:solidFill>
                <a:srgbClr val="000000"/>
              </a:solidFill>
              <a:ea typeface="Source Sans Pro"/>
            </a:endParaRPr>
          </a:p>
          <a:p>
            <a:pPr marL="457200" indent="-457200">
              <a:buClr>
                <a:schemeClr val="accent2"/>
              </a:buClr>
              <a:buFont typeface="+mj-lt"/>
              <a:buAutoNum type="arabicPeriod" startAt="10"/>
            </a:pPr>
            <a:r>
              <a:rPr lang="fr-FR" b="1" i="1" dirty="0">
                <a:ea typeface="Source Sans Pro" panose="020B0503030403020204" pitchFamily="34" charset="0"/>
              </a:rPr>
              <a:t>Comment ONU Femmes assurera le suivi des projets sur le terrain ?</a:t>
            </a:r>
          </a:p>
          <a:p>
            <a:pPr lvl="1">
              <a:buClr>
                <a:schemeClr val="accent2"/>
              </a:buClr>
            </a:pPr>
            <a:r>
              <a:rPr lang="fr-FR" dirty="0">
                <a:solidFill>
                  <a:srgbClr val="000000"/>
                </a:solidFill>
                <a:latin typeface="Calibri" panose="020F0502020204030204" pitchFamily="34" charset="0"/>
              </a:rPr>
              <a:t>ONU Femmes, étant l’entité de gestion du WPHF en RCA, assurera un suivi rigoureux des projets financés afin de garantir leur mise en œuvre efficace et l'atteinte des résultats escomptés. Cela inclut des rapports périodiques de la part des organisations partenaires, des visites sur le terrain, ainsi que des réunions de coordination régulières pour examiner les progrès, identifier les défis et ajuster les actions si nécessaire. </a:t>
            </a:r>
          </a:p>
          <a:p>
            <a:pPr lvl="1">
              <a:buClr>
                <a:schemeClr val="accent2"/>
              </a:buClr>
            </a:pPr>
            <a:endParaRPr lang="fr-FR" dirty="0">
              <a:solidFill>
                <a:schemeClr val="accent6">
                  <a:lumMod val="10000"/>
                </a:schemeClr>
              </a:solidFill>
              <a:ea typeface="Source Sans Pro" panose="020B0503030403020204" pitchFamily="34" charset="0"/>
            </a:endParaRPr>
          </a:p>
          <a:p>
            <a:pPr lvl="1">
              <a:buClr>
                <a:schemeClr val="accent2"/>
              </a:buClr>
            </a:pPr>
            <a:endParaRPr lang="fr-FR" dirty="0">
              <a:solidFill>
                <a:schemeClr val="accent6">
                  <a:lumMod val="10000"/>
                </a:schemeClr>
              </a:solidFill>
              <a:ea typeface="Source Sans Pro" panose="020B0503030403020204" pitchFamily="34" charset="0"/>
            </a:endParaRPr>
          </a:p>
          <a:p>
            <a:pPr marL="457200" indent="-457200">
              <a:buClr>
                <a:schemeClr val="accent2"/>
              </a:buClr>
              <a:buFont typeface="+mj-lt"/>
              <a:buAutoNum type="arabicPeriod" startAt="6"/>
            </a:pPr>
            <a:r>
              <a:rPr lang="fr-FR" dirty="0">
                <a:solidFill>
                  <a:srgbClr val="000000"/>
                </a:solidFill>
                <a:ea typeface="Source Sans Pro" panose="020B0503030403020204" pitchFamily="34" charset="0"/>
              </a:rPr>
              <a:t>.</a:t>
            </a:r>
            <a:endParaRPr lang="fr-FR" dirty="0">
              <a:solidFill>
                <a:schemeClr val="accent6">
                  <a:lumMod val="10000"/>
                </a:schemeClr>
              </a:solidFill>
              <a:ea typeface="Source Sans Pro" panose="020B0503030403020204" pitchFamily="34" charset="0"/>
            </a:endParaRPr>
          </a:p>
          <a:p>
            <a:pPr lvl="1">
              <a:buClr>
                <a:schemeClr val="accent2"/>
              </a:buClr>
            </a:pPr>
            <a:endParaRPr lang="fr-FR" dirty="0">
              <a:solidFill>
                <a:srgbClr val="000000"/>
              </a:solidFill>
              <a:ea typeface="Source Sans Pro"/>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111930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C7756F6E-7288-09F2-A2D8-E147FF8F261F}"/>
              </a:ext>
            </a:extLst>
          </p:cNvPr>
          <p:cNvPicPr>
            <a:picLocks noChangeAspect="1"/>
          </p:cNvPicPr>
          <p:nvPr/>
        </p:nvPicPr>
        <p:blipFill rotWithShape="1">
          <a:blip r:embed="rId3"/>
          <a:srcRect l="384" r="9475" b="2"/>
          <a:stretch/>
        </p:blipFill>
        <p:spPr>
          <a:xfrm>
            <a:off x="4946888" y="10"/>
            <a:ext cx="7245113" cy="6857990"/>
          </a:xfrm>
          <a:prstGeom prst="rect">
            <a:avLst/>
          </a:prstGeom>
        </p:spPr>
      </p:pic>
      <p:sp>
        <p:nvSpPr>
          <p:cNvPr id="2" name="Title 1"/>
          <p:cNvSpPr>
            <a:spLocks noGrp="1"/>
          </p:cNvSpPr>
          <p:nvPr>
            <p:ph type="ctrTitle"/>
          </p:nvPr>
        </p:nvSpPr>
        <p:spPr>
          <a:xfrm>
            <a:off x="668142" y="655334"/>
            <a:ext cx="3409200" cy="1492132"/>
          </a:xfrm>
        </p:spPr>
        <p:txBody>
          <a:bodyPr vert="horz" lIns="91440" tIns="45720" rIns="91440" bIns="45720" rtlCol="0" anchor="t">
            <a:normAutofit/>
          </a:bodyPr>
          <a:lstStyle/>
          <a:p>
            <a:pPr algn="l"/>
            <a:r>
              <a:rPr lang="en-US" sz="4000" b="1">
                <a:solidFill>
                  <a:srgbClr val="099BDD"/>
                </a:solidFill>
                <a:latin typeface="Source Sans Pro"/>
                <a:ea typeface="Source Sans Pro"/>
              </a:rPr>
              <a:t>Ordre du jour</a:t>
            </a:r>
            <a:endParaRPr lang="en-US" sz="3600" b="1"/>
          </a:p>
        </p:txBody>
      </p:sp>
      <p:sp>
        <p:nvSpPr>
          <p:cNvPr id="9" name="Content Placeholder 8">
            <a:extLst>
              <a:ext uri="{FF2B5EF4-FFF2-40B4-BE49-F238E27FC236}">
                <a16:creationId xmlns:a16="http://schemas.microsoft.com/office/drawing/2014/main" id="{D4B6B656-67D4-72AF-C245-C846C357F781}"/>
              </a:ext>
            </a:extLst>
          </p:cNvPr>
          <p:cNvSpPr>
            <a:spLocks noGrp="1"/>
          </p:cNvSpPr>
          <p:nvPr>
            <p:ph type="subTitle" idx="1"/>
          </p:nvPr>
        </p:nvSpPr>
        <p:spPr>
          <a:xfrm>
            <a:off x="292313" y="1842255"/>
            <a:ext cx="4561405" cy="4363355"/>
          </a:xfrm>
        </p:spPr>
        <p:txBody>
          <a:bodyPr vert="horz" lIns="91440" tIns="45720" rIns="91440" bIns="45720" rtlCol="0" anchor="t">
            <a:noAutofit/>
          </a:bodyPr>
          <a:lstStyle/>
          <a:p>
            <a:pPr marL="457200" indent="-457200" algn="l">
              <a:spcBef>
                <a:spcPts val="0"/>
              </a:spcBef>
              <a:buAutoNum type="arabicPeriod"/>
            </a:pPr>
            <a:r>
              <a:rPr lang="fr-CH" dirty="0">
                <a:ea typeface="Calibri"/>
              </a:rPr>
              <a:t>Présentation du WPHF</a:t>
            </a:r>
            <a:endParaRPr lang="en-US" dirty="0">
              <a:ea typeface="Calibri"/>
            </a:endParaRPr>
          </a:p>
          <a:p>
            <a:pPr marL="457200" indent="-457200" algn="l">
              <a:spcBef>
                <a:spcPts val="0"/>
              </a:spcBef>
              <a:buAutoNum type="arabicPeriod"/>
            </a:pPr>
            <a:endParaRPr lang="en-US" dirty="0">
              <a:ea typeface="Calibri"/>
            </a:endParaRPr>
          </a:p>
          <a:p>
            <a:pPr marL="457200" indent="-457200" algn="l">
              <a:spcBef>
                <a:spcPts val="0"/>
              </a:spcBef>
              <a:buAutoNum type="arabicPeriod"/>
            </a:pPr>
            <a:endParaRPr lang="en-US" dirty="0">
              <a:ea typeface="Calibri"/>
              <a:cs typeface="Calibri"/>
            </a:endParaRPr>
          </a:p>
          <a:p>
            <a:pPr marL="457200" indent="-457200" algn="l">
              <a:spcBef>
                <a:spcPts val="0"/>
              </a:spcBef>
              <a:buAutoNum type="arabicPeriod"/>
            </a:pPr>
            <a:r>
              <a:rPr lang="en-US" dirty="0">
                <a:ea typeface="Calibri"/>
              </a:rPr>
              <a:t>Appel à propositions du WPHF </a:t>
            </a:r>
            <a:r>
              <a:rPr lang="en-US" dirty="0" err="1">
                <a:ea typeface="Calibri"/>
              </a:rPr>
              <a:t>en</a:t>
            </a:r>
            <a:r>
              <a:rPr lang="en-US" dirty="0">
                <a:ea typeface="Calibri"/>
              </a:rPr>
              <a:t> Haiti</a:t>
            </a:r>
            <a:endParaRPr lang="en-US" dirty="0">
              <a:ea typeface="Calibri"/>
              <a:cs typeface="Calibri"/>
            </a:endParaRPr>
          </a:p>
          <a:p>
            <a:pPr marL="914400" lvl="1" indent="-457200" algn="l">
              <a:spcBef>
                <a:spcPts val="0"/>
              </a:spcBef>
              <a:buAutoNum type="arabicPeriod"/>
            </a:pPr>
            <a:endParaRPr lang="en-US" sz="2400" dirty="0">
              <a:ea typeface="Source Sans Pro"/>
              <a:cs typeface="Calibri"/>
            </a:endParaRPr>
          </a:p>
          <a:p>
            <a:pPr marL="914400" lvl="1" indent="-457200" algn="l">
              <a:spcBef>
                <a:spcPts val="0"/>
              </a:spcBef>
              <a:buAutoNum type="arabicPeriod"/>
            </a:pPr>
            <a:endParaRPr lang="en-US" sz="2400" dirty="0">
              <a:ea typeface="Source Sans Pro"/>
              <a:cs typeface="Calibri"/>
            </a:endParaRPr>
          </a:p>
          <a:p>
            <a:pPr marL="457200" indent="-457200" algn="l">
              <a:spcBef>
                <a:spcPts val="0"/>
              </a:spcBef>
              <a:buAutoNum type="arabicPeriod"/>
            </a:pPr>
            <a:r>
              <a:rPr lang="en-US" dirty="0">
                <a:ea typeface="Source Sans Pro"/>
                <a:cs typeface="Calibri"/>
              </a:rPr>
              <a:t>Questions</a:t>
            </a:r>
            <a:endParaRPr lang="en-US" dirty="0">
              <a:cs typeface="Calibri"/>
            </a:endParaRPr>
          </a:p>
        </p:txBody>
      </p:sp>
      <p:pic>
        <p:nvPicPr>
          <p:cNvPr id="3" name="Picture 4" descr="A picture containing text&#10;&#10;Description automatically generated">
            <a:extLst>
              <a:ext uri="{FF2B5EF4-FFF2-40B4-BE49-F238E27FC236}">
                <a16:creationId xmlns:a16="http://schemas.microsoft.com/office/drawing/2014/main" id="{E3857679-130C-4DCE-AC1A-10F605A260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129140" y="278124"/>
            <a:ext cx="739018" cy="739018"/>
          </a:xfrm>
          <a:prstGeom prst="rect">
            <a:avLst/>
          </a:prstGeom>
        </p:spPr>
      </p:pic>
    </p:spTree>
    <p:extLst>
      <p:ext uri="{BB962C8B-B14F-4D97-AF65-F5344CB8AC3E}">
        <p14:creationId xmlns:p14="http://schemas.microsoft.com/office/powerpoint/2010/main" val="283571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b="1">
                <a:solidFill>
                  <a:srgbClr val="009FE4"/>
                </a:solidFill>
                <a:latin typeface="Source Sans Pro"/>
              </a:rPr>
              <a:t>Questions et R</a:t>
            </a:r>
            <a:r>
              <a:rPr lang="fr-CH" sz="4400" b="1" err="1">
                <a:solidFill>
                  <a:srgbClr val="009FE4"/>
                </a:solidFill>
                <a:latin typeface="Source Sans Pro"/>
              </a:rPr>
              <a:t>éponses</a:t>
            </a:r>
            <a:endParaRPr lang="en-CA" sz="440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20</a:t>
            </a:fld>
            <a:endParaRPr lang="en-US"/>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
        <p:nvSpPr>
          <p:cNvPr id="3" name="TextBox 2">
            <a:extLst>
              <a:ext uri="{FF2B5EF4-FFF2-40B4-BE49-F238E27FC236}">
                <a16:creationId xmlns:a16="http://schemas.microsoft.com/office/drawing/2014/main" id="{EEF53F16-0768-60BD-3E3B-C46CF76D2BFE}"/>
              </a:ext>
            </a:extLst>
          </p:cNvPr>
          <p:cNvSpPr txBox="1"/>
          <p:nvPr/>
        </p:nvSpPr>
        <p:spPr>
          <a:xfrm>
            <a:off x="538481" y="897031"/>
            <a:ext cx="11653519" cy="5632311"/>
          </a:xfrm>
          <a:prstGeom prst="rect">
            <a:avLst/>
          </a:prstGeom>
          <a:noFill/>
        </p:spPr>
        <p:txBody>
          <a:bodyPr wrap="square" lIns="91440" tIns="45720" rIns="91440" bIns="45720" anchor="t">
            <a:spAutoFit/>
          </a:bodyPr>
          <a:lstStyle/>
          <a:p>
            <a:pPr marL="457200" indent="-457200">
              <a:buClr>
                <a:schemeClr val="accent2"/>
              </a:buClr>
              <a:buFont typeface="+mj-lt"/>
              <a:buAutoNum type="arabicPeriod" startAt="8"/>
            </a:pPr>
            <a:r>
              <a:rPr lang="fr-FR" b="1" i="1" dirty="0">
                <a:ea typeface="Source Sans Pro" panose="020B0503030403020204" pitchFamily="34" charset="0"/>
              </a:rPr>
              <a:t>Si notre organisation n’est pas dirigée par une femme au niveau du leadership/management, pouvons-nous toujours postuler ?</a:t>
            </a:r>
          </a:p>
          <a:p>
            <a:pPr lvl="1">
              <a:buClr>
                <a:schemeClr val="accent2"/>
              </a:buClr>
            </a:pPr>
            <a:r>
              <a:rPr lang="fr-FR" sz="1800" b="0" i="0" u="none" strike="noStrike" baseline="0" dirty="0">
                <a:solidFill>
                  <a:srgbClr val="000000"/>
                </a:solidFill>
                <a:latin typeface="Calibri" panose="020F0502020204030204" pitchFamily="34" charset="0"/>
              </a:rPr>
              <a:t>Les organisations nationales, régionales ou locales dirigées par des femmes ou des jeunes femmes, des organisations de défense des droits des femmes, des droits des jeunes, des organisations féministes ou des organisations de la société civile ayant fait la preuve de leur travail avec les femmes, les jeunes femmes et les filles peuvent poser leur candidature. Les organisations dirigées par des femmes confrontées à des formes multiples et croisées de discrimination sont encouragées à poser leur candidature, notamment les personnes déplacées, les personnes handicapées, les minorités ethniques, etc. </a:t>
            </a:r>
          </a:p>
          <a:p>
            <a:pPr lvl="1">
              <a:buClr>
                <a:schemeClr val="accent2"/>
              </a:buClr>
            </a:pPr>
            <a:endParaRPr lang="fr-FR" dirty="0">
              <a:solidFill>
                <a:srgbClr val="000000"/>
              </a:solidFill>
              <a:ea typeface="Source Sans Pro" panose="020B0503030403020204" pitchFamily="34" charset="0"/>
            </a:endParaRPr>
          </a:p>
          <a:p>
            <a:pPr marL="342900" indent="-342900">
              <a:buClr>
                <a:schemeClr val="accent2"/>
              </a:buClr>
              <a:buFont typeface="+mj-lt"/>
              <a:buAutoNum type="arabicPeriod" startAt="4"/>
            </a:pPr>
            <a:r>
              <a:rPr lang="fr-FR" b="1" i="1" dirty="0">
                <a:ea typeface="Source Sans Pro" panose="020B0503030403020204" pitchFamily="34" charset="0"/>
              </a:rPr>
              <a:t>Pouvons-nous postuler aux deux domaines d’impact?</a:t>
            </a:r>
          </a:p>
          <a:p>
            <a:pPr lvl="1">
              <a:buClr>
                <a:schemeClr val="accent2"/>
              </a:buClr>
            </a:pPr>
            <a:r>
              <a:rPr lang="fr-FR" dirty="0">
                <a:solidFill>
                  <a:srgbClr val="000000"/>
                </a:solidFill>
                <a:ea typeface="Source Sans Pro" panose="020B0503030403020204" pitchFamily="34" charset="0"/>
              </a:rPr>
              <a:t>Non. Une organisation ne peut soumettre </a:t>
            </a:r>
            <a:r>
              <a:rPr lang="fr-FR" b="1" dirty="0">
                <a:solidFill>
                  <a:srgbClr val="000000"/>
                </a:solidFill>
                <a:ea typeface="Source Sans Pro" panose="020B0503030403020204" pitchFamily="34" charset="0"/>
              </a:rPr>
              <a:t>qu’une seule proposition</a:t>
            </a:r>
            <a:r>
              <a:rPr lang="fr-FR" dirty="0">
                <a:solidFill>
                  <a:srgbClr val="000000"/>
                </a:solidFill>
                <a:ea typeface="Source Sans Pro" panose="020B0503030403020204" pitchFamily="34" charset="0"/>
              </a:rPr>
              <a:t>, dans le cadre du financement programmatique, qui doit être axée sur </a:t>
            </a:r>
            <a:r>
              <a:rPr lang="fr-FR" u="sng" dirty="0">
                <a:solidFill>
                  <a:srgbClr val="000000"/>
                </a:solidFill>
                <a:ea typeface="Source Sans Pro" panose="020B0503030403020204" pitchFamily="34" charset="0"/>
              </a:rPr>
              <a:t>un seul domaine d’impact</a:t>
            </a:r>
            <a:r>
              <a:rPr lang="fr-FR" dirty="0">
                <a:solidFill>
                  <a:srgbClr val="000000"/>
                </a:solidFill>
                <a:ea typeface="Source Sans Pro" panose="020B0503030403020204" pitchFamily="34" charset="0"/>
              </a:rPr>
              <a:t>. </a:t>
            </a:r>
          </a:p>
          <a:p>
            <a:pPr lvl="1">
              <a:buClr>
                <a:schemeClr val="accent2"/>
              </a:buClr>
            </a:pPr>
            <a:endParaRPr lang="fr-FR" dirty="0">
              <a:solidFill>
                <a:srgbClr val="000000"/>
              </a:solidFill>
              <a:ea typeface="Source Sans Pro" panose="020B0503030403020204" pitchFamily="34" charset="0"/>
            </a:endParaRPr>
          </a:p>
          <a:p>
            <a:pPr marL="457200" indent="-457200">
              <a:buClr>
                <a:schemeClr val="accent2"/>
              </a:buClr>
              <a:buFont typeface="+mj-lt"/>
              <a:buAutoNum type="arabicPeriod" startAt="6"/>
            </a:pPr>
            <a:r>
              <a:rPr lang="fr-FR" b="1" i="1" dirty="0">
                <a:ea typeface="Source Sans Pro" panose="020B0503030403020204" pitchFamily="34" charset="0"/>
              </a:rPr>
              <a:t>Que devrions-nous mettre comme dates de début de mise en œuvre du projet ?</a:t>
            </a:r>
          </a:p>
          <a:p>
            <a:pPr lvl="1">
              <a:buClr>
                <a:schemeClr val="accent2"/>
              </a:buClr>
            </a:pPr>
            <a:r>
              <a:rPr lang="fr-FR" dirty="0">
                <a:solidFill>
                  <a:srgbClr val="000000"/>
                </a:solidFill>
                <a:ea typeface="Source Sans Pro" panose="020B0503030403020204" pitchFamily="34" charset="0"/>
              </a:rPr>
              <a:t>Vous pouvez mettre avril 2025 comme date de début, mais elle peut être ajustée ultérieurement pour s'aligner sur le calendrier des processus de sélection et d'intégration.</a:t>
            </a:r>
          </a:p>
          <a:p>
            <a:pPr lvl="1">
              <a:buClr>
                <a:schemeClr val="accent2"/>
              </a:buClr>
            </a:pPr>
            <a:endParaRPr lang="fr-FR" dirty="0">
              <a:solidFill>
                <a:srgbClr val="000000"/>
              </a:solidFill>
              <a:ea typeface="Source Sans Pro" panose="020B0503030403020204" pitchFamily="34" charset="0"/>
            </a:endParaRPr>
          </a:p>
          <a:p>
            <a:pPr marL="457200" indent="-457200">
              <a:buClr>
                <a:schemeClr val="accent2"/>
              </a:buClr>
              <a:buFont typeface="+mj-lt"/>
              <a:buAutoNum type="arabicPeriod" startAt="6"/>
            </a:pPr>
            <a:r>
              <a:rPr lang="fr-FR" b="1" i="1" dirty="0">
                <a:ea typeface="Source Sans Pro" panose="020B0503030403020204" pitchFamily="34" charset="0"/>
              </a:rPr>
              <a:t>Combien de projets seront financés ?</a:t>
            </a:r>
          </a:p>
          <a:p>
            <a:pPr lvl="1">
              <a:buClr>
                <a:schemeClr val="accent2"/>
              </a:buClr>
            </a:pPr>
            <a:r>
              <a:rPr lang="fr-FR" dirty="0">
                <a:solidFill>
                  <a:srgbClr val="000000"/>
                </a:solidFill>
                <a:ea typeface="Source Sans Pro" panose="020B0503030403020204" pitchFamily="34" charset="0"/>
              </a:rPr>
              <a:t>Le nombre de projets financés dépendra du nombre de demandes retenues et des budgets de ces projets, ainsi que d’enveloppe totale disponible</a:t>
            </a:r>
          </a:p>
        </p:txBody>
      </p:sp>
    </p:spTree>
    <p:extLst>
      <p:ext uri="{BB962C8B-B14F-4D97-AF65-F5344CB8AC3E}">
        <p14:creationId xmlns:p14="http://schemas.microsoft.com/office/powerpoint/2010/main" val="69790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b="1">
                <a:solidFill>
                  <a:srgbClr val="009FE4"/>
                </a:solidFill>
                <a:latin typeface="Source Sans Pro"/>
              </a:rPr>
              <a:t>Questions et R</a:t>
            </a:r>
            <a:r>
              <a:rPr lang="fr-CH" sz="4400" b="1" err="1">
                <a:solidFill>
                  <a:srgbClr val="009FE4"/>
                </a:solidFill>
                <a:latin typeface="Source Sans Pro"/>
              </a:rPr>
              <a:t>éponses</a:t>
            </a:r>
            <a:endParaRPr lang="en-CA" sz="440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21</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653519" cy="5909310"/>
          </a:xfrm>
          <a:prstGeom prst="rect">
            <a:avLst/>
          </a:prstGeom>
          <a:noFill/>
        </p:spPr>
        <p:txBody>
          <a:bodyPr wrap="square" lIns="91440" tIns="45720" rIns="91440" bIns="45720" anchor="t">
            <a:spAutoFit/>
          </a:bodyPr>
          <a:lstStyle/>
          <a:p>
            <a:pPr marL="457200" indent="-457200">
              <a:buClr>
                <a:schemeClr val="accent2"/>
              </a:buClr>
              <a:buFont typeface="+mj-lt"/>
              <a:buAutoNum type="arabicPeriod" startAt="4"/>
            </a:pPr>
            <a:r>
              <a:rPr lang="fr-FR" b="1" i="1" dirty="0"/>
              <a:t>En quelles langues pouvons-nous postuler ? </a:t>
            </a:r>
          </a:p>
          <a:p>
            <a:pPr lvl="1">
              <a:buClr>
                <a:schemeClr val="accent2"/>
              </a:buClr>
            </a:pPr>
            <a:r>
              <a:rPr lang="fr-FR" dirty="0"/>
              <a:t>Les candidatures peuvent </a:t>
            </a:r>
            <a:r>
              <a:rPr lang="fr-CH" dirty="0"/>
              <a:t>être déposées en français ou anglais. Les modèles sont disponibles dans les différentes langues sur notre site, en français et anglais.</a:t>
            </a:r>
            <a:endParaRPr lang="fr-FR" dirty="0">
              <a:effectLst/>
            </a:endParaRPr>
          </a:p>
          <a:p>
            <a:pPr marL="457200" indent="-457200">
              <a:buClr>
                <a:schemeClr val="accent2"/>
              </a:buClr>
              <a:buFont typeface="+mj-lt"/>
              <a:buAutoNum type="arabicPeriod" startAt="4"/>
            </a:pPr>
            <a:endParaRPr lang="fr-FR" dirty="0">
              <a:effectLst/>
            </a:endParaRPr>
          </a:p>
          <a:p>
            <a:pPr marL="457200" indent="-457200">
              <a:buClr>
                <a:schemeClr val="accent2"/>
              </a:buClr>
              <a:buFont typeface="+mj-lt"/>
              <a:buAutoNum type="arabicPeriod" startAt="4"/>
            </a:pPr>
            <a:r>
              <a:rPr lang="fr-FR" b="1" i="1" dirty="0"/>
              <a:t>Combien d’organisations au maximum pouvons-nous inclure dans un consortium</a:t>
            </a:r>
            <a:r>
              <a:rPr lang="fr-FR" b="1" i="1" dirty="0">
                <a:effectLst/>
              </a:rPr>
              <a:t>?</a:t>
            </a:r>
          </a:p>
          <a:p>
            <a:pPr lvl="1">
              <a:buClr>
                <a:schemeClr val="accent2"/>
              </a:buClr>
            </a:pPr>
            <a:r>
              <a:rPr lang="fr-FR" dirty="0">
                <a:solidFill>
                  <a:schemeClr val="accent6">
                    <a:lumMod val="10000"/>
                  </a:schemeClr>
                </a:solidFill>
                <a:ea typeface="Source Sans Pro" panose="020B0503030403020204" pitchFamily="34" charset="0"/>
              </a:rPr>
              <a:t>WPHF ne limite pas le nombre d'organisations que vous pouvez inclure dans votre consortium. Cela dépend de vos propres capacités à gérer le consortium, y compris les considérations logistiques, ainsi que de la conception de votre projet. Dans la proposition, vous devez décrire clairement les rôles et les responsabilités de chaque membre du consortium. Veuillez noter que les partenaires de mise en œuvre conjointe ne sont pas autorisés dans le cadre d'un financement institutionnel. </a:t>
            </a:r>
          </a:p>
          <a:p>
            <a:pPr lvl="1">
              <a:buClr>
                <a:schemeClr val="accent2"/>
              </a:buClr>
            </a:pPr>
            <a:endParaRPr lang="fr-FR" dirty="0">
              <a:solidFill>
                <a:schemeClr val="accent6">
                  <a:lumMod val="10000"/>
                </a:schemeClr>
              </a:solidFill>
              <a:ea typeface="Source Sans Pro" panose="020B0503030403020204" pitchFamily="34" charset="0"/>
            </a:endParaRPr>
          </a:p>
          <a:p>
            <a:pPr marL="457200" indent="-457200">
              <a:buClr>
                <a:schemeClr val="accent2"/>
              </a:buClr>
              <a:buFont typeface="+mj-lt"/>
              <a:buAutoNum type="arabicPeriod" startAt="6"/>
            </a:pPr>
            <a:r>
              <a:rPr lang="fr-FR" b="1" i="1" dirty="0">
                <a:ea typeface="Source Sans Pro" panose="020B0503030403020204" pitchFamily="34" charset="0"/>
              </a:rPr>
              <a:t>Quelle est la formulation à utiliser pour la description des produits et des activités ?</a:t>
            </a:r>
          </a:p>
          <a:p>
            <a:pPr lvl="1">
              <a:buClr>
                <a:schemeClr val="accent2"/>
              </a:buClr>
            </a:pPr>
            <a:r>
              <a:rPr lang="fr-FR" dirty="0">
                <a:solidFill>
                  <a:srgbClr val="000000"/>
                </a:solidFill>
                <a:ea typeface="Source Sans Pro"/>
              </a:rPr>
              <a:t>Nous vous encourageons à vous inspirer de l'exemple dans le modèle de proposition comme une bonne formulation pour vos produits et activités. Soyez le plus précis possible. </a:t>
            </a:r>
          </a:p>
          <a:p>
            <a:pPr marL="742950" lvl="1" indent="-285750">
              <a:buClr>
                <a:schemeClr val="accent2"/>
              </a:buClr>
              <a:buFont typeface="Wingdings" panose="05000000000000000000" pitchFamily="2" charset="2"/>
              <a:buChar char="ü"/>
            </a:pPr>
            <a:r>
              <a:rPr lang="fr-FR" dirty="0">
                <a:solidFill>
                  <a:srgbClr val="000000"/>
                </a:solidFill>
                <a:ea typeface="Source Sans Pro" panose="020B0503030403020204" pitchFamily="34" charset="0"/>
              </a:rPr>
              <a:t>Produit: Un produit est un produit/service/action achevé de votre organisation, basé sur un groupe d'activités. </a:t>
            </a:r>
            <a:r>
              <a:rPr lang="fr-FR" i="1" dirty="0">
                <a:solidFill>
                  <a:srgbClr val="000000"/>
                </a:solidFill>
                <a:ea typeface="Source Sans Pro" panose="020B0503030403020204" pitchFamily="34" charset="0"/>
              </a:rPr>
              <a:t>Par exemple : Renforcement des capacités des OSC en matière de leadership et de plaidoyer pour la prévention des conflits.</a:t>
            </a:r>
          </a:p>
          <a:p>
            <a:pPr marL="742950" lvl="1" indent="-285750">
              <a:buClr>
                <a:schemeClr val="accent2"/>
              </a:buClr>
              <a:buFont typeface="Wingdings" panose="05000000000000000000" pitchFamily="2" charset="2"/>
              <a:buChar char="ü"/>
            </a:pPr>
            <a:r>
              <a:rPr lang="fr-FR" dirty="0">
                <a:solidFill>
                  <a:srgbClr val="000000"/>
                </a:solidFill>
                <a:ea typeface="Source Sans Pro" panose="020B0503030403020204" pitchFamily="34" charset="0"/>
              </a:rPr>
              <a:t>Activité: </a:t>
            </a:r>
            <a:r>
              <a:rPr lang="fr-CH" dirty="0">
                <a:solidFill>
                  <a:srgbClr val="000000"/>
                </a:solidFill>
                <a:ea typeface="Source Sans Pro" panose="020B0503030403020204" pitchFamily="34" charset="0"/>
              </a:rPr>
              <a:t>Pour chaque produit, énumérez vos activités sous forme de points, ainsi que votre cible. Soyez précis. </a:t>
            </a:r>
            <a:r>
              <a:rPr lang="fr-CH" i="1" dirty="0">
                <a:solidFill>
                  <a:srgbClr val="000000"/>
                </a:solidFill>
                <a:ea typeface="Source Sans Pro" panose="020B0503030403020204" pitchFamily="34" charset="0"/>
              </a:rPr>
              <a:t>Par exemple : Accompagnement de 50 membres d'OSC (25 jeunes femmes et 25 femmes) dans l'élaboration de plans d'action communautaires pour la prévention des conflits.</a:t>
            </a:r>
            <a:endParaRPr lang="en-US" i="1" dirty="0">
              <a:solidFill>
                <a:srgbClr val="000000"/>
              </a:solidFill>
              <a:ea typeface="Source Sans Pro" panose="020B0503030403020204" pitchFamily="34" charset="0"/>
            </a:endParaRPr>
          </a:p>
          <a:p>
            <a:pPr lvl="1">
              <a:buClr>
                <a:schemeClr val="accent2"/>
              </a:buClr>
            </a:pPr>
            <a:endParaRPr lang="fr-FR" dirty="0">
              <a:solidFill>
                <a:schemeClr val="accent6">
                  <a:lumMod val="10000"/>
                </a:schemeClr>
              </a:solidFill>
              <a:ea typeface="Source Sans Pro" panose="020B0503030403020204" pitchFamily="34" charset="0"/>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15555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3</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505856" y="856035"/>
            <a:ext cx="5755478" cy="5632311"/>
          </a:xfrm>
          <a:prstGeom prst="rect">
            <a:avLst/>
          </a:prstGeom>
          <a:noFill/>
        </p:spPr>
        <p:txBody>
          <a:bodyPr wrap="square" lIns="91440" tIns="45720" rIns="91440" bIns="45720" anchor="t">
            <a:spAutoFit/>
          </a:bodyPr>
          <a:lstStyle/>
          <a:p>
            <a:pPr marL="285750" indent="-285750">
              <a:spcAft>
                <a:spcPts val="1200"/>
              </a:spcAft>
              <a:buClr>
                <a:srgbClr val="099BDD"/>
              </a:buClr>
              <a:buFont typeface="Wingdings" panose="05000000000000000000" pitchFamily="2" charset="2"/>
              <a:buChar char="§"/>
            </a:pPr>
            <a:r>
              <a:rPr lang="fr-FR" sz="2000" dirty="0"/>
              <a:t>Fonds des femmes pour la paix et l’action humanitaire (WPHF)</a:t>
            </a:r>
          </a:p>
          <a:p>
            <a:pPr marL="285750" indent="-285750">
              <a:spcAft>
                <a:spcPts val="1200"/>
              </a:spcAft>
              <a:buClr>
                <a:srgbClr val="099BDD"/>
              </a:buClr>
              <a:buFont typeface="Wingdings" panose="05000000000000000000" pitchFamily="2" charset="2"/>
              <a:buChar char="§"/>
            </a:pPr>
            <a:r>
              <a:rPr lang="fr-FR" sz="2000" dirty="0"/>
              <a:t>Etabli en 2016</a:t>
            </a:r>
          </a:p>
          <a:p>
            <a:pPr marL="285750" indent="-285750">
              <a:spcAft>
                <a:spcPts val="1200"/>
              </a:spcAft>
              <a:buClr>
                <a:srgbClr val="099BDD"/>
              </a:buClr>
              <a:buFont typeface="Wingdings" panose="05000000000000000000" pitchFamily="2" charset="2"/>
              <a:buChar char="§"/>
            </a:pPr>
            <a:r>
              <a:rPr lang="fr-FR" sz="2000" dirty="0"/>
              <a:t>Un mécanisme de financement commun et un partenariat entre des agences des Nations Unies, des États membres et des organisations de la société civile</a:t>
            </a:r>
          </a:p>
          <a:p>
            <a:pPr marL="285750" indent="-285750">
              <a:spcAft>
                <a:spcPts val="1200"/>
              </a:spcAft>
              <a:buClr>
                <a:srgbClr val="099BDD"/>
              </a:buClr>
              <a:buFont typeface="Wingdings" panose="05000000000000000000" pitchFamily="2" charset="2"/>
              <a:buChar char="§"/>
            </a:pPr>
            <a:r>
              <a:rPr lang="fr-FR" sz="2000" dirty="0"/>
              <a:t>Soutient les organisations de la société civile locales dans les contextes de conflits, d’après-conflits et humanitaires, ainsi que les femmes bâtisseuses de paix et défenseures des droits humains</a:t>
            </a:r>
          </a:p>
          <a:p>
            <a:pPr marL="285750" indent="-285750">
              <a:spcAft>
                <a:spcPts val="1200"/>
              </a:spcAft>
              <a:buClr>
                <a:srgbClr val="099BDD"/>
              </a:buClr>
              <a:buFont typeface="Wingdings" panose="05000000000000000000" pitchFamily="2" charset="2"/>
              <a:buChar char="§"/>
            </a:pPr>
            <a:r>
              <a:rPr lang="en-US" sz="2000" b="0" i="0" u="none" strike="noStrike" dirty="0" err="1">
                <a:solidFill>
                  <a:srgbClr val="000000"/>
                </a:solidFill>
                <a:effectLst/>
                <a:latin typeface="Calibri" panose="020F0502020204030204" pitchFamily="34" charset="0"/>
              </a:rPr>
              <a:t>Depuis</a:t>
            </a:r>
            <a:r>
              <a:rPr lang="en-US" sz="2000" b="0" i="0" u="none" strike="noStrike" dirty="0">
                <a:solidFill>
                  <a:srgbClr val="000000"/>
                </a:solidFill>
                <a:effectLst/>
                <a:latin typeface="Calibri" panose="020F0502020204030204" pitchFamily="34" charset="0"/>
              </a:rPr>
              <a:t> 2016, WPHF a soutenu plus de 1 300 OSC locales de femmes dans plus de 44 pays - </a:t>
            </a:r>
            <a:r>
              <a:rPr lang="en-US" sz="2000" b="0" i="0" u="none" strike="noStrike" dirty="0" err="1">
                <a:solidFill>
                  <a:srgbClr val="000000"/>
                </a:solidFill>
                <a:effectLst/>
                <a:latin typeface="Calibri" panose="020F0502020204030204" pitchFamily="34" charset="0"/>
              </a:rPr>
              <a:t>dont</a:t>
            </a:r>
            <a:r>
              <a:rPr lang="en-US" sz="2000" b="0" i="0" u="none" strike="noStrike" dirty="0">
                <a:solidFill>
                  <a:srgbClr val="000000"/>
                </a:solidFill>
                <a:effectLst/>
                <a:latin typeface="Calibri" panose="020F0502020204030204" pitchFamily="34" charset="0"/>
              </a:rPr>
              <a:t> la </a:t>
            </a:r>
            <a:r>
              <a:rPr lang="en-US" sz="2000" b="0" i="0" u="none" strike="noStrike" dirty="0" err="1">
                <a:solidFill>
                  <a:srgbClr val="000000"/>
                </a:solidFill>
                <a:effectLst/>
                <a:latin typeface="Calibri" panose="020F0502020204030204" pitchFamily="34" charset="0"/>
              </a:rPr>
              <a:t>moitié</a:t>
            </a:r>
            <a:r>
              <a:rPr lang="en-US" sz="2000" b="0" i="0" u="none" strike="noStrike" dirty="0">
                <a:solidFill>
                  <a:srgbClr val="000000"/>
                </a:solidFill>
                <a:effectLst/>
                <a:latin typeface="Calibri" panose="020F0502020204030204" pitchFamily="34" charset="0"/>
              </a:rPr>
              <a:t> a </a:t>
            </a:r>
            <a:r>
              <a:rPr lang="en-US" sz="2000" b="0" i="0" u="none" strike="noStrike" dirty="0" err="1">
                <a:solidFill>
                  <a:srgbClr val="000000"/>
                </a:solidFill>
                <a:effectLst/>
                <a:latin typeface="Calibri" panose="020F0502020204030204" pitchFamily="34" charset="0"/>
              </a:rPr>
              <a:t>reçu</a:t>
            </a:r>
            <a:r>
              <a:rPr lang="en-US" sz="2000" b="0" i="0" u="none" strike="noStrike" dirty="0">
                <a:solidFill>
                  <a:srgbClr val="000000"/>
                </a:solidFill>
                <a:effectLst/>
                <a:latin typeface="Calibri" panose="020F0502020204030204" pitchFamily="34" charset="0"/>
              </a:rPr>
              <a:t> un </a:t>
            </a:r>
            <a:r>
              <a:rPr lang="en-US" sz="2000" b="0" i="0" u="none" strike="noStrike" dirty="0" err="1">
                <a:solidFill>
                  <a:srgbClr val="000000"/>
                </a:solidFill>
                <a:effectLst/>
                <a:latin typeface="Calibri" panose="020F0502020204030204" pitchFamily="34" charset="0"/>
              </a:rPr>
              <a:t>financement</a:t>
            </a:r>
            <a:r>
              <a:rPr lang="en-US" sz="2000" b="0" i="0" u="none" strike="noStrike" dirty="0">
                <a:solidFill>
                  <a:srgbClr val="000000"/>
                </a:solidFill>
                <a:effectLst/>
                <a:latin typeface="Calibri" panose="020F0502020204030204" pitchFamily="34" charset="0"/>
              </a:rPr>
              <a:t> de </a:t>
            </a:r>
            <a:r>
              <a:rPr lang="en-US" sz="2000" b="0" i="0" u="none" strike="noStrike" dirty="0" err="1">
                <a:solidFill>
                  <a:srgbClr val="000000"/>
                </a:solidFill>
                <a:effectLst/>
                <a:latin typeface="Calibri" panose="020F0502020204030204" pitchFamily="34" charset="0"/>
              </a:rPr>
              <a:t>l'ONU</a:t>
            </a:r>
            <a:r>
              <a:rPr lang="en-US" sz="2000" b="0" i="0" u="none" strike="noStrike" dirty="0">
                <a:solidFill>
                  <a:srgbClr val="000000"/>
                </a:solidFill>
                <a:effectLst/>
                <a:latin typeface="Calibri" panose="020F0502020204030204" pitchFamily="34" charset="0"/>
              </a:rPr>
              <a:t> pour la première </a:t>
            </a:r>
            <a:r>
              <a:rPr lang="en-US" sz="2000" b="0" i="0" u="none" strike="noStrike" dirty="0" err="1">
                <a:solidFill>
                  <a:srgbClr val="000000"/>
                </a:solidFill>
                <a:effectLst/>
                <a:latin typeface="Calibri" panose="020F0502020204030204" pitchFamily="34" charset="0"/>
              </a:rPr>
              <a:t>fois</a:t>
            </a:r>
            <a:endParaRPr lang="fr-FR" sz="2000" dirty="0"/>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230989DC-3554-40FB-B5A9-20CFAF9B9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17" r="5653"/>
          <a:stretch/>
        </p:blipFill>
        <p:spPr>
          <a:xfrm>
            <a:off x="-2743200" y="0"/>
            <a:ext cx="7833360"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
        <p:nvSpPr>
          <p:cNvPr id="3" name="Title 1">
            <a:extLst>
              <a:ext uri="{FF2B5EF4-FFF2-40B4-BE49-F238E27FC236}">
                <a16:creationId xmlns:a16="http://schemas.microsoft.com/office/drawing/2014/main" id="{9FCDC37F-BAA6-C35E-DC6A-5A1EC19A6D61}"/>
              </a:ext>
            </a:extLst>
          </p:cNvPr>
          <p:cNvSpPr txBox="1">
            <a:spLocks/>
          </p:cNvSpPr>
          <p:nvPr/>
        </p:nvSpPr>
        <p:spPr>
          <a:xfrm>
            <a:off x="5656601" y="345772"/>
            <a:ext cx="527093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099BDD"/>
                </a:solidFill>
                <a:latin typeface="Source Sans Pro"/>
                <a:ea typeface="Source Sans Pro"/>
              </a:rPr>
              <a:t>À </a:t>
            </a:r>
            <a:r>
              <a:rPr lang="en-US" sz="4000" b="1" err="1">
                <a:solidFill>
                  <a:srgbClr val="099BDD"/>
                </a:solidFill>
                <a:latin typeface="Source Sans Pro"/>
                <a:ea typeface="Source Sans Pro"/>
              </a:rPr>
              <a:t>propos</a:t>
            </a:r>
            <a:r>
              <a:rPr lang="en-US" sz="4000" b="1">
                <a:solidFill>
                  <a:srgbClr val="099BDD"/>
                </a:solidFill>
                <a:latin typeface="Source Sans Pro"/>
                <a:ea typeface="Source Sans Pro"/>
              </a:rPr>
              <a:t> du WPHF</a:t>
            </a:r>
            <a:endParaRPr lang="en-US" sz="3600" b="1"/>
          </a:p>
        </p:txBody>
      </p:sp>
    </p:spTree>
    <p:extLst>
      <p:ext uri="{BB962C8B-B14F-4D97-AF65-F5344CB8AC3E}">
        <p14:creationId xmlns:p14="http://schemas.microsoft.com/office/powerpoint/2010/main" val="32055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231104" y="279494"/>
            <a:ext cx="6342004" cy="914222"/>
          </a:xfrm>
        </p:spPr>
        <p:txBody>
          <a:bodyPr>
            <a:noAutofit/>
          </a:bodyPr>
          <a:lstStyle/>
          <a:p>
            <a:r>
              <a:rPr lang="fr-CA" sz="4000">
                <a:solidFill>
                  <a:srgbClr val="099BDD"/>
                </a:solidFill>
                <a:latin typeface="Source Sans Pro Black" panose="020B0803030403020204" pitchFamily="34" charset="0"/>
                <a:ea typeface="Source Sans Pro Black" panose="020B0803030403020204" pitchFamily="34" charset="0"/>
              </a:rPr>
              <a:t>La gouvernance du WPHF</a:t>
            </a: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AB3F92E-EDB3-A342-AA57-478032349917}" type="slidenum">
              <a:rPr kumimoji="0" lang="en-US" sz="1200" b="0" i="0" u="none" strike="noStrike" kern="1200" cap="none" spc="0" normalizeH="0" baseline="0" noProof="0" smtClean="0">
                <a:ln>
                  <a:noFill/>
                </a:ln>
                <a:solidFill>
                  <a:srgbClr val="EFEFEF">
                    <a:lumMod val="9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EFEFEF">
                  <a:lumMod val="9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553A4BF-11E1-4595-AFA3-1ABE97540DF4}"/>
              </a:ext>
            </a:extLst>
          </p:cNvPr>
          <p:cNvSpPr txBox="1"/>
          <p:nvPr/>
        </p:nvSpPr>
        <p:spPr>
          <a:xfrm>
            <a:off x="520121" y="1101083"/>
            <a:ext cx="6185071" cy="5324535"/>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0000"/>
              </a:lnSpc>
              <a:spcBef>
                <a:spcPts val="0"/>
              </a:spcBef>
              <a:spcAft>
                <a:spcPts val="0"/>
              </a:spcAft>
              <a:buClr>
                <a:srgbClr val="009FE4"/>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D41"/>
                </a:solidFill>
                <a:effectLst/>
                <a:uLnTx/>
                <a:uFillTx/>
                <a:latin typeface="Calibri" panose="020F0502020204030204"/>
                <a:ea typeface="+mn-ea"/>
                <a:cs typeface="+mn-cs"/>
              </a:rPr>
              <a:t>Un Conseil </a:t>
            </a:r>
            <a:r>
              <a:rPr kumimoji="0" lang="en-US" sz="2000" b="0" i="0" u="none" strike="noStrike" kern="1200" cap="none" spc="0" normalizeH="0" baseline="0" noProof="0" dirty="0" err="1">
                <a:ln>
                  <a:noFill/>
                </a:ln>
                <a:solidFill>
                  <a:srgbClr val="002D41"/>
                </a:solidFill>
                <a:effectLst/>
                <a:uLnTx/>
                <a:uFillTx/>
                <a:latin typeface="Calibri" panose="020F0502020204030204"/>
                <a:ea typeface="+mn-ea"/>
                <a:cs typeface="+mn-cs"/>
              </a:rPr>
              <a:t>d’administration</a:t>
            </a:r>
            <a:r>
              <a:rPr kumimoji="0" lang="en-US" sz="2000" b="0" i="0" u="none" strike="noStrike" kern="1200" cap="none" spc="0" normalizeH="0" baseline="0" noProof="0" dirty="0">
                <a:ln>
                  <a:noFill/>
                </a:ln>
                <a:solidFill>
                  <a:srgbClr val="002D41"/>
                </a:solidFill>
                <a:effectLst/>
                <a:uLnTx/>
                <a:uFillTx/>
                <a:latin typeface="Calibri" panose="020F0502020204030204"/>
                <a:ea typeface="+mn-ea"/>
                <a:cs typeface="+mn-cs"/>
              </a:rPr>
              <a:t> global avec:</a:t>
            </a:r>
            <a:endParaRPr kumimoji="0" lang="en-US" sz="2000" b="0" i="0" u="none" strike="noStrike" kern="1200" cap="none" spc="0" normalizeH="0" baseline="0" noProof="0" dirty="0">
              <a:ln>
                <a:noFill/>
              </a:ln>
              <a:solidFill>
                <a:srgbClr val="002D41"/>
              </a:solidFill>
              <a:effectLst/>
              <a:uLnTx/>
              <a:uFillTx/>
              <a:latin typeface="Calibri" panose="020F0502020204030204"/>
              <a:ea typeface="+mn-ea"/>
              <a:cs typeface="Calibri"/>
            </a:endParaRPr>
          </a:p>
          <a:p>
            <a:pPr marL="742950" marR="0" lvl="1" indent="-285750" algn="l" defTabSz="914400" rtl="0" eaLnBrk="1" fontAlgn="auto" latinLnBrk="0" hangingPunct="1">
              <a:lnSpc>
                <a:spcPct val="100000"/>
              </a:lnSpc>
              <a:spcBef>
                <a:spcPts val="0"/>
              </a:spcBef>
              <a:spcAft>
                <a:spcPts val="0"/>
              </a:spcAft>
              <a:buClr>
                <a:srgbClr val="009FE4"/>
              </a:buClr>
              <a:buSzTx/>
              <a:buFont typeface="Wingdings" panose="05000000000000000000" pitchFamily="2" charset="2"/>
              <a:buChar char="§"/>
              <a:tabLst/>
              <a:defRPr/>
            </a:pP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4 États membres donateurs </a:t>
            </a:r>
            <a:r>
              <a:rPr kumimoji="0" lang="fr-FR" sz="2000" b="0" i="1" u="none" strike="noStrike" kern="1200" cap="none" spc="0" normalizeH="0" baseline="0" noProof="0" dirty="0">
                <a:ln>
                  <a:noFill/>
                </a:ln>
                <a:solidFill>
                  <a:srgbClr val="002D41"/>
                </a:solidFill>
                <a:effectLst/>
                <a:uLnTx/>
                <a:uFillTx/>
                <a:latin typeface="Calibri" panose="020F0502020204030204"/>
                <a:ea typeface="+mn-ea"/>
                <a:cs typeface="+mn-cs"/>
              </a:rPr>
              <a:t>(Allemagne, États-Unis, Autriche, Royaume-Uni) </a:t>
            </a: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
4 Entités des Nations Unies </a:t>
            </a:r>
            <a:r>
              <a:rPr kumimoji="0" lang="fr-FR" sz="2000" b="0" i="1" u="none" strike="noStrike" kern="1200" cap="none" spc="0" normalizeH="0" baseline="0" noProof="0" dirty="0">
                <a:ln>
                  <a:noFill/>
                </a:ln>
                <a:solidFill>
                  <a:srgbClr val="002D41"/>
                </a:solidFill>
                <a:effectLst/>
                <a:uLnTx/>
                <a:uFillTx/>
                <a:latin typeface="Calibri" panose="020F0502020204030204"/>
                <a:ea typeface="+mn-ea"/>
                <a:cs typeface="+mn-cs"/>
              </a:rPr>
              <a:t>(ONU Femmes, </a:t>
            </a:r>
            <a:r>
              <a:rPr kumimoji="0" lang="en-US" sz="2000" b="0" i="1" u="none" strike="noStrike" kern="1200" cap="none" spc="0" normalizeH="0" baseline="0" noProof="0" dirty="0">
                <a:ln>
                  <a:noFill/>
                </a:ln>
                <a:solidFill>
                  <a:srgbClr val="002D41"/>
                </a:solidFill>
                <a:effectLst/>
                <a:uLnTx/>
                <a:uFillTx/>
                <a:latin typeface="Calibri" panose="020F0502020204030204"/>
                <a:ea typeface="+mn-ea"/>
                <a:cs typeface="+mn-cs"/>
              </a:rPr>
              <a:t>UNHCR, UNFPA </a:t>
            </a:r>
            <a:r>
              <a:rPr kumimoji="0" lang="fr-FR" sz="2000" b="0" i="1" u="none" strike="noStrike" kern="1200" cap="none" spc="0" normalizeH="0" baseline="0" noProof="0" dirty="0">
                <a:ln>
                  <a:noFill/>
                </a:ln>
                <a:solidFill>
                  <a:srgbClr val="002D41"/>
                </a:solidFill>
                <a:effectLst/>
                <a:uLnTx/>
                <a:uFillTx/>
                <a:latin typeface="Calibri" panose="020F0502020204030204"/>
                <a:ea typeface="+mn-ea"/>
                <a:cs typeface="+mn-cs"/>
              </a:rPr>
              <a:t>et PBSO)</a:t>
            </a: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
4 Organisations de la société civile </a:t>
            </a:r>
            <a:r>
              <a:rPr kumimoji="0" lang="en-US" sz="2000" b="0" i="1" u="none" strike="noStrike" kern="1200" cap="none" spc="0" normalizeH="0" baseline="0" noProof="0" dirty="0">
                <a:ln>
                  <a:noFill/>
                </a:ln>
                <a:solidFill>
                  <a:srgbClr val="002D41"/>
                </a:solidFill>
                <a:effectLst/>
                <a:uLnTx/>
                <a:uFillTx/>
                <a:latin typeface="Calibri" panose="020F0502020204030204"/>
                <a:ea typeface="+mn-ea"/>
                <a:cs typeface="+mn-cs"/>
              </a:rPr>
              <a:t>(</a:t>
            </a:r>
            <a:r>
              <a:rPr kumimoji="0" lang="en-US" sz="2000" b="0" i="1" u="none" strike="noStrike" kern="1200" cap="none" spc="0" normalizeH="0" baseline="0" noProof="0" dirty="0" err="1">
                <a:ln>
                  <a:noFill/>
                </a:ln>
                <a:solidFill>
                  <a:srgbClr val="002D41"/>
                </a:solidFill>
                <a:effectLst/>
                <a:uLnTx/>
                <a:uFillTx/>
                <a:latin typeface="Calibri" panose="020F0502020204030204"/>
                <a:ea typeface="+mn-ea"/>
                <a:cs typeface="+mn-cs"/>
              </a:rPr>
              <a:t>Kvinna</a:t>
            </a:r>
            <a:r>
              <a:rPr kumimoji="0" lang="en-US" sz="2000" b="0" i="1" u="none" strike="noStrike" kern="1200" cap="none" spc="0" normalizeH="0" baseline="0" noProof="0" dirty="0">
                <a:ln>
                  <a:noFill/>
                </a:ln>
                <a:solidFill>
                  <a:srgbClr val="002D41"/>
                </a:solidFill>
                <a:effectLst/>
                <a:uLnTx/>
                <a:uFillTx/>
                <a:latin typeface="Calibri" panose="020F0502020204030204"/>
                <a:ea typeface="+mn-ea"/>
                <a:cs typeface="+mn-cs"/>
              </a:rPr>
              <a:t> till </a:t>
            </a:r>
            <a:r>
              <a:rPr kumimoji="0" lang="en-US" sz="2000" b="0" i="1" u="none" strike="noStrike" kern="1200" cap="none" spc="0" normalizeH="0" baseline="0" noProof="0" dirty="0" err="1">
                <a:ln>
                  <a:noFill/>
                </a:ln>
                <a:solidFill>
                  <a:srgbClr val="002D41"/>
                </a:solidFill>
                <a:effectLst/>
                <a:uLnTx/>
                <a:uFillTx/>
                <a:latin typeface="Calibri" panose="020F0502020204030204"/>
                <a:ea typeface="+mn-ea"/>
                <a:cs typeface="+mn-cs"/>
              </a:rPr>
              <a:t>Kvinna</a:t>
            </a:r>
            <a:r>
              <a:rPr kumimoji="0" lang="en-US" sz="2000" b="0" i="1" u="none" strike="noStrike" kern="1200" cap="none" spc="0" normalizeH="0" baseline="0" noProof="0" dirty="0">
                <a:ln>
                  <a:noFill/>
                </a:ln>
                <a:solidFill>
                  <a:srgbClr val="002D41"/>
                </a:solidFill>
                <a:effectLst/>
                <a:uLnTx/>
                <a:uFillTx/>
                <a:latin typeface="Calibri" panose="020F0502020204030204"/>
                <a:ea typeface="+mn-ea"/>
                <a:cs typeface="+mn-cs"/>
              </a:rPr>
              <a:t>, the Feminist Humanitarian Network, Reach Out Cameroon et She’s the First</a:t>
            </a:r>
            <a:r>
              <a:rPr kumimoji="0" lang="fr-FR" sz="2000" b="0" i="1" u="none" strike="noStrike" kern="1200" cap="none" spc="0" normalizeH="0" baseline="0" noProof="0" dirty="0">
                <a:ln>
                  <a:noFill/>
                </a:ln>
                <a:solidFill>
                  <a:srgbClr val="002D41"/>
                </a:solidFill>
                <a:effectLst/>
                <a:uLnTx/>
                <a:uFillTx/>
                <a:latin typeface="Calibri" panose="020F0502020204030204"/>
                <a:ea typeface="+mn-ea"/>
                <a:cs typeface="+mn-cs"/>
              </a:rPr>
              <a:t>)</a:t>
            </a:r>
            <a:endPar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009FE4"/>
              </a:buClr>
              <a:buSzTx/>
              <a:buFont typeface="Wingdings" panose="05000000000000000000" pitchFamily="2" charset="2"/>
              <a:buChar char="§"/>
              <a:tabLst/>
              <a:defRPr/>
            </a:pP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Secrétariat Global du WPHF (sous l’ égide</a:t>
            </a:r>
            <a:r>
              <a:rPr kumimoji="0" lang="fr-CH" sz="2000" b="0" i="0" u="none" strike="noStrike" kern="1200" cap="none" spc="0" normalizeH="0" baseline="0" noProof="0" dirty="0">
                <a:ln>
                  <a:noFill/>
                </a:ln>
                <a:solidFill>
                  <a:srgbClr val="002D41"/>
                </a:solidFill>
                <a:effectLst/>
                <a:uLnTx/>
                <a:uFillTx/>
                <a:latin typeface="Calibri" panose="020F0502020204030204"/>
                <a:ea typeface="+mn-ea"/>
                <a:cs typeface="+mn-cs"/>
              </a:rPr>
              <a:t> par le</a:t>
            </a: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 siège d’ONU Femmes) </a:t>
            </a:r>
            <a:endPar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Calibri" panose="020F0502020204030204"/>
            </a:endParaRPr>
          </a:p>
          <a:p>
            <a:pPr marL="742950" marR="0" lvl="1" indent="-285750" algn="l" defTabSz="914400" rtl="0" eaLnBrk="1" fontAlgn="auto" latinLnBrk="0" hangingPunct="1">
              <a:lnSpc>
                <a:spcPct val="100000"/>
              </a:lnSpc>
              <a:spcBef>
                <a:spcPts val="0"/>
              </a:spcBef>
              <a:spcAft>
                <a:spcPts val="0"/>
              </a:spcAft>
              <a:buClr>
                <a:srgbClr val="009FE4"/>
              </a:buClr>
              <a:buSzTx/>
              <a:buFont typeface="Wingdings" panose="05000000000000000000" pitchFamily="2" charset="2"/>
              <a:buChar char="§"/>
              <a:tabLst/>
              <a:defRPr/>
            </a:pPr>
            <a:endPar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9FE4"/>
              </a:buClr>
              <a:buSzTx/>
              <a:buFont typeface="Wingdings" panose="05000000000000000000" pitchFamily="2" charset="2"/>
              <a:buChar char="§"/>
              <a:tabLst/>
              <a:defRPr/>
            </a:pP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Au niveau national ou </a:t>
            </a:r>
            <a:r>
              <a:rPr kumimoji="0" lang="fr-FR" sz="2000" b="0" i="0" u="none" strike="noStrike" kern="1200" cap="none" spc="0" normalizeH="0" baseline="0" noProof="0" dirty="0" err="1">
                <a:ln>
                  <a:noFill/>
                </a:ln>
                <a:solidFill>
                  <a:srgbClr val="002D41"/>
                </a:solidFill>
                <a:effectLst/>
                <a:uLnTx/>
                <a:uFillTx/>
                <a:latin typeface="Calibri" panose="020F0502020204030204"/>
                <a:ea typeface="+mn-ea"/>
                <a:cs typeface="+mn-cs"/>
              </a:rPr>
              <a:t>regional</a:t>
            </a: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 </a:t>
            </a:r>
          </a:p>
          <a:p>
            <a:pPr marL="742950" lvl="1" indent="-285750">
              <a:buClr>
                <a:srgbClr val="009FE4"/>
              </a:buClr>
              <a:buFont typeface="Wingdings" panose="05000000000000000000" pitchFamily="2" charset="2"/>
              <a:buChar char="§"/>
              <a:defRPr/>
            </a:pP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Comités de Pilotage Nationaux</a:t>
            </a:r>
            <a:endPar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Calibri"/>
            </a:endParaRPr>
          </a:p>
          <a:p>
            <a:pPr marL="742950" lvl="1" indent="-285750">
              <a:buClr>
                <a:srgbClr val="009FE4"/>
              </a:buClr>
              <a:buFont typeface="Wingdings" panose="05000000000000000000" pitchFamily="2" charset="2"/>
              <a:buChar char="§"/>
              <a:defRPr/>
            </a:pP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Entité de gestion des OSC/</a:t>
            </a:r>
            <a:r>
              <a:rPr kumimoji="0" lang="fr-FR" sz="2000" b="0" i="0" u="none" strike="noStrike" kern="1200" cap="none" spc="0" normalizeH="0" baseline="0" noProof="0" dirty="0">
                <a:ln>
                  <a:noFill/>
                </a:ln>
                <a:solidFill>
                  <a:srgbClr val="002D41"/>
                </a:solidFill>
                <a:effectLst/>
                <a:uLnTx/>
                <a:uFillTx/>
                <a:latin typeface="Calibri" panose="020F0502020204030204"/>
                <a:ea typeface="+mn-lt"/>
                <a:cs typeface="Calibri" panose="020F0502020204030204"/>
              </a:rPr>
              <a:t>Secrétariat</a:t>
            </a:r>
            <a:r>
              <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mn-cs"/>
              </a:rPr>
              <a:t> du COPIL (bureaux pays des Nations Unies, ONU Femmes dans le cas de Haïti)</a:t>
            </a:r>
            <a:endParaRPr kumimoji="0" lang="en-US" sz="2000" b="0" i="0" u="none" strike="noStrike" kern="1200" cap="none" spc="0" normalizeH="0" baseline="0" noProof="0" dirty="0">
              <a:ln>
                <a:noFill/>
              </a:ln>
              <a:solidFill>
                <a:srgbClr val="002D4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
                <a:srgbClr val="009FE4"/>
              </a:buClr>
              <a:buSzTx/>
              <a:buFont typeface="Wingdings" panose="05000000000000000000" pitchFamily="2" charset="2"/>
              <a:buChar char="§"/>
              <a:tabLst/>
              <a:defRPr/>
            </a:pPr>
            <a:endParaRPr kumimoji="0" lang="fr-FR" sz="2000" b="0" i="0" u="none" strike="noStrike" kern="1200" cap="none" spc="0" normalizeH="0" baseline="0" noProof="0" dirty="0">
              <a:ln>
                <a:noFill/>
              </a:ln>
              <a:solidFill>
                <a:srgbClr val="002D41"/>
              </a:solidFill>
              <a:effectLst/>
              <a:uLnTx/>
              <a:uFillTx/>
              <a:latin typeface="Calibri" panose="020F0502020204030204"/>
              <a:ea typeface="+mn-ea"/>
              <a:cs typeface="Calibri"/>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4EA9EA69-75C5-4ABC-8150-15195F39A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441" y="-1"/>
            <a:ext cx="5496560" cy="3664373"/>
          </a:xfrm>
          <a:prstGeom prst="rect">
            <a:avLst/>
          </a:prstGeom>
        </p:spPr>
      </p:pic>
      <p:pic>
        <p:nvPicPr>
          <p:cNvPr id="9" name="Picture 8" descr="A group of people standing around a table with wine glasses&#10;&#10;Description automatically generated">
            <a:extLst>
              <a:ext uri="{FF2B5EF4-FFF2-40B4-BE49-F238E27FC236}">
                <a16:creationId xmlns:a16="http://schemas.microsoft.com/office/drawing/2014/main" id="{D51AEEC9-D7C6-433A-9D28-5F2A318795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671" t="31203" r="5671"/>
          <a:stretch/>
        </p:blipFill>
        <p:spPr>
          <a:xfrm>
            <a:off x="6695440" y="3664372"/>
            <a:ext cx="5496560" cy="3198932"/>
          </a:xfrm>
          <a:prstGeom prst="rect">
            <a:avLst/>
          </a:prstGeom>
        </p:spPr>
      </p:pic>
      <p:pic>
        <p:nvPicPr>
          <p:cNvPr id="11" name="Picture 10" descr="A close up of a sign&#10;&#10;Description automatically generated">
            <a:extLst>
              <a:ext uri="{FF2B5EF4-FFF2-40B4-BE49-F238E27FC236}">
                <a16:creationId xmlns:a16="http://schemas.microsoft.com/office/drawing/2014/main" id="{51945EC7-A682-4CE8-A877-205B55618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04" y="6078595"/>
            <a:ext cx="614756" cy="621652"/>
          </a:xfrm>
          <a:prstGeom prst="rect">
            <a:avLst/>
          </a:prstGeom>
        </p:spPr>
      </p:pic>
    </p:spTree>
    <p:extLst>
      <p:ext uri="{BB962C8B-B14F-4D97-AF65-F5344CB8AC3E}">
        <p14:creationId xmlns:p14="http://schemas.microsoft.com/office/powerpoint/2010/main" val="1490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B8AA1A-EDCC-33AF-DE8D-8E89FA00197F}"/>
              </a:ext>
            </a:extLst>
          </p:cNvPr>
          <p:cNvPicPr>
            <a:picLocks noChangeAspect="1"/>
          </p:cNvPicPr>
          <p:nvPr/>
        </p:nvPicPr>
        <p:blipFill>
          <a:blip r:embed="rId3"/>
          <a:stretch>
            <a:fillRect/>
          </a:stretch>
        </p:blipFill>
        <p:spPr>
          <a:xfrm>
            <a:off x="0" y="2628"/>
            <a:ext cx="12192000" cy="6852744"/>
          </a:xfrm>
          <a:prstGeom prst="rect">
            <a:avLst/>
          </a:prstGeom>
        </p:spPr>
      </p:pic>
      <p:pic>
        <p:nvPicPr>
          <p:cNvPr id="2" name="Picture 1">
            <a:extLst>
              <a:ext uri="{FF2B5EF4-FFF2-40B4-BE49-F238E27FC236}">
                <a16:creationId xmlns:a16="http://schemas.microsoft.com/office/drawing/2014/main" id="{9D60AE74-8E3C-E746-D360-4E6A098641A4}"/>
              </a:ext>
            </a:extLst>
          </p:cNvPr>
          <p:cNvPicPr>
            <a:picLocks noChangeAspect="1"/>
          </p:cNvPicPr>
          <p:nvPr/>
        </p:nvPicPr>
        <p:blipFill>
          <a:blip r:embed="rId4"/>
          <a:srcRect l="-1" t="11365" r="123"/>
          <a:stretch/>
        </p:blipFill>
        <p:spPr>
          <a:xfrm>
            <a:off x="0" y="0"/>
            <a:ext cx="12080488" cy="6858000"/>
          </a:xfrm>
          <a:prstGeom prst="rect">
            <a:avLst/>
          </a:prstGeom>
        </p:spPr>
      </p:pic>
      <p:sp>
        <p:nvSpPr>
          <p:cNvPr id="68" name="TextBox 67">
            <a:extLst>
              <a:ext uri="{FF2B5EF4-FFF2-40B4-BE49-F238E27FC236}">
                <a16:creationId xmlns:a16="http://schemas.microsoft.com/office/drawing/2014/main" id="{FB44F8B3-0A75-43D8-81E4-313107A2A253}"/>
              </a:ext>
            </a:extLst>
          </p:cNvPr>
          <p:cNvSpPr txBox="1"/>
          <p:nvPr/>
        </p:nvSpPr>
        <p:spPr>
          <a:xfrm>
            <a:off x="111512" y="182880"/>
            <a:ext cx="5265160" cy="523220"/>
          </a:xfrm>
          <a:prstGeom prst="rect">
            <a:avLst/>
          </a:prstGeom>
          <a:noFill/>
        </p:spPr>
        <p:txBody>
          <a:bodyPr wrap="square" rtlCol="0">
            <a:spAutoFit/>
          </a:bodyPr>
          <a:lstStyle/>
          <a:p>
            <a:r>
              <a:rPr lang="en-US" sz="2800" dirty="0" err="1">
                <a:solidFill>
                  <a:srgbClr val="099BDD"/>
                </a:solidFill>
                <a:latin typeface="Source Sans Pro Black" panose="020B0803030403020204" pitchFamily="34" charset="0"/>
                <a:ea typeface="Source Sans Pro Black" panose="020B0803030403020204" pitchFamily="34" charset="0"/>
              </a:rPr>
              <a:t>L’empreinte</a:t>
            </a:r>
            <a:r>
              <a:rPr lang="en-US" sz="2800" dirty="0">
                <a:solidFill>
                  <a:srgbClr val="099BDD"/>
                </a:solidFill>
                <a:latin typeface="Source Sans Pro Black" panose="020B0803030403020204" pitchFamily="34" charset="0"/>
                <a:ea typeface="Source Sans Pro Black" panose="020B0803030403020204" pitchFamily="34" charset="0"/>
              </a:rPr>
              <a:t> </a:t>
            </a:r>
            <a:r>
              <a:rPr lang="en-US" sz="2800" dirty="0" err="1">
                <a:solidFill>
                  <a:srgbClr val="099BDD"/>
                </a:solidFill>
                <a:latin typeface="Source Sans Pro Black" panose="020B0803030403020204" pitchFamily="34" charset="0"/>
                <a:ea typeface="Source Sans Pro Black" panose="020B0803030403020204" pitchFamily="34" charset="0"/>
              </a:rPr>
              <a:t>mondiale</a:t>
            </a:r>
            <a:r>
              <a:rPr lang="en-US" sz="2800" dirty="0">
                <a:solidFill>
                  <a:srgbClr val="099BDD"/>
                </a:solidFill>
                <a:latin typeface="Source Sans Pro Black" panose="020B0803030403020204" pitchFamily="34" charset="0"/>
                <a:ea typeface="Source Sans Pro Black" panose="020B0803030403020204" pitchFamily="34" charset="0"/>
              </a:rPr>
              <a:t> du WPHF</a:t>
            </a:r>
          </a:p>
        </p:txBody>
      </p:sp>
    </p:spTree>
    <p:extLst>
      <p:ext uri="{BB962C8B-B14F-4D97-AF65-F5344CB8AC3E}">
        <p14:creationId xmlns:p14="http://schemas.microsoft.com/office/powerpoint/2010/main" val="265623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0057F8-B3F5-4749-BE04-8E45FE275DDB}"/>
              </a:ext>
            </a:extLst>
          </p:cNvPr>
          <p:cNvSpPr>
            <a:spLocks noGrp="1"/>
          </p:cNvSpPr>
          <p:nvPr>
            <p:ph type="subTitle" idx="1"/>
          </p:nvPr>
        </p:nvSpPr>
        <p:spPr>
          <a:xfrm>
            <a:off x="2464721" y="212859"/>
            <a:ext cx="6776181" cy="726412"/>
          </a:xfrm>
        </p:spPr>
        <p:txBody>
          <a:bodyPr>
            <a:normAutofit/>
          </a:bodyPr>
          <a:lstStyle/>
          <a:p>
            <a:pPr>
              <a:lnSpc>
                <a:spcPct val="107000"/>
              </a:lnSpc>
              <a:spcBef>
                <a:spcPts val="0"/>
              </a:spcBef>
            </a:pPr>
            <a:r>
              <a:rPr lang="en-US" sz="3900" b="1">
                <a:solidFill>
                  <a:srgbClr val="099BDD"/>
                </a:solidFill>
                <a:latin typeface="Source Sans Pro Black" panose="020B0803030403020204" pitchFamily="34" charset="0"/>
                <a:ea typeface="Source Sans Pro Black" panose="020B0803030403020204" pitchFamily="34" charset="0"/>
                <a:cs typeface="Calibri Light"/>
              </a:rPr>
              <a:t>WPHF Cadre de </a:t>
            </a:r>
            <a:r>
              <a:rPr lang="fr-CH" sz="3900" b="1">
                <a:solidFill>
                  <a:srgbClr val="099BDD"/>
                </a:solidFill>
                <a:latin typeface="Source Sans Pro Black" panose="020B0803030403020204" pitchFamily="34" charset="0"/>
                <a:ea typeface="Source Sans Pro Black" panose="020B0803030403020204" pitchFamily="34" charset="0"/>
                <a:cs typeface="Calibri Light"/>
              </a:rPr>
              <a:t>Résultats</a:t>
            </a:r>
            <a:endParaRPr lang="en-US" sz="3900" b="1">
              <a:solidFill>
                <a:srgbClr val="099BDD"/>
              </a:solidFill>
              <a:latin typeface="Source Sans Pro Black" panose="020B0803030403020204" pitchFamily="34" charset="0"/>
              <a:ea typeface="Source Sans Pro Black" panose="020B0803030403020204" pitchFamily="34" charset="0"/>
              <a:cs typeface="Calibri Light"/>
            </a:endParaRPr>
          </a:p>
        </p:txBody>
      </p:sp>
      <p:pic>
        <p:nvPicPr>
          <p:cNvPr id="5" name="Picture 4" descr="A close up of a sign&#10;&#10;Description automatically generated">
            <a:extLst>
              <a:ext uri="{FF2B5EF4-FFF2-40B4-BE49-F238E27FC236}">
                <a16:creationId xmlns:a16="http://schemas.microsoft.com/office/drawing/2014/main" id="{26549794-A5FD-4F26-A3BE-871448AFD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0317" y="270817"/>
            <a:ext cx="549547" cy="549547"/>
          </a:xfrm>
          <a:prstGeom prst="rect">
            <a:avLst/>
          </a:prstGeom>
        </p:spPr>
      </p:pic>
      <p:cxnSp>
        <p:nvCxnSpPr>
          <p:cNvPr id="71" name="Straight Arrow Connector 70">
            <a:extLst>
              <a:ext uri="{FF2B5EF4-FFF2-40B4-BE49-F238E27FC236}">
                <a16:creationId xmlns:a16="http://schemas.microsoft.com/office/drawing/2014/main" id="{31021EDD-4ECF-4100-A547-78B8CC09A90B}"/>
              </a:ext>
            </a:extLst>
          </p:cNvPr>
          <p:cNvCxnSpPr/>
          <p:nvPr/>
        </p:nvCxnSpPr>
        <p:spPr>
          <a:xfrm flipH="1">
            <a:off x="1333926" y="11395421"/>
            <a:ext cx="3644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6C283E85-635B-4C4F-8DD3-2F95109C5670}"/>
              </a:ext>
            </a:extLst>
          </p:cNvPr>
          <p:cNvCxnSpPr/>
          <p:nvPr/>
        </p:nvCxnSpPr>
        <p:spPr>
          <a:xfrm>
            <a:off x="9348896" y="11408121"/>
            <a:ext cx="3962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6FC81B23-50C2-4250-85F8-8A23641E2755}"/>
              </a:ext>
            </a:extLst>
          </p:cNvPr>
          <p:cNvGrpSpPr/>
          <p:nvPr/>
        </p:nvGrpSpPr>
        <p:grpSpPr>
          <a:xfrm>
            <a:off x="1399363" y="1831760"/>
            <a:ext cx="11342851" cy="3236624"/>
            <a:chOff x="423316" y="1891071"/>
            <a:chExt cx="11342851" cy="3236624"/>
          </a:xfrm>
        </p:grpSpPr>
        <p:sp>
          <p:nvSpPr>
            <p:cNvPr id="48" name="TextBox 47">
              <a:extLst>
                <a:ext uri="{FF2B5EF4-FFF2-40B4-BE49-F238E27FC236}">
                  <a16:creationId xmlns:a16="http://schemas.microsoft.com/office/drawing/2014/main" id="{8DC42050-0E20-442B-B48A-D94019ADC02A}"/>
                </a:ext>
              </a:extLst>
            </p:cNvPr>
            <p:cNvSpPr txBox="1"/>
            <p:nvPr/>
          </p:nvSpPr>
          <p:spPr>
            <a:xfrm>
              <a:off x="5058211" y="2008537"/>
              <a:ext cx="1694071" cy="830997"/>
            </a:xfrm>
            <a:prstGeom prst="rect">
              <a:avLst/>
            </a:prstGeom>
            <a:noFill/>
          </p:spPr>
          <p:txBody>
            <a:bodyPr wrap="square" lIns="91440" tIns="45720" rIns="91440" bIns="45720" rtlCol="0" anchor="t">
              <a:spAutoFit/>
            </a:bodyPr>
            <a:lstStyle/>
            <a:p>
              <a:pPr marL="118745" indent="-118745"/>
              <a:r>
                <a:rPr lang="en-US" sz="1600" b="1">
                  <a:latin typeface="Source Sans Pro"/>
                  <a:ea typeface="Source Sans Pro"/>
                </a:rPr>
                <a:t>Impact 2: </a:t>
              </a:r>
              <a:endParaRPr lang="en-US">
                <a:latin typeface="Source Sans Pro"/>
                <a:ea typeface="Source Sans Pro"/>
              </a:endParaRPr>
            </a:p>
            <a:p>
              <a:pPr marL="118745" indent="-118745"/>
              <a:r>
                <a:rPr lang="en-US" sz="1600" b="1" err="1">
                  <a:latin typeface="Source Sans Pro"/>
                  <a:ea typeface="Source Sans Pro"/>
                </a:rPr>
                <a:t>Prévention</a:t>
              </a:r>
              <a:r>
                <a:rPr lang="en-US" sz="1600" b="1">
                  <a:latin typeface="Source Sans Pro"/>
                  <a:ea typeface="Source Sans Pro"/>
                </a:rPr>
                <a:t> des </a:t>
              </a:r>
            </a:p>
            <a:p>
              <a:pPr marL="118745" indent="-118745"/>
              <a:r>
                <a:rPr lang="en-US" sz="1600" b="1" err="1">
                  <a:latin typeface="Source Sans Pro"/>
                  <a:ea typeface="Source Sans Pro"/>
                </a:rPr>
                <a:t>conflits</a:t>
              </a:r>
              <a:endParaRPr lang="en-US">
                <a:latin typeface="Source Sans Pro"/>
                <a:ea typeface="Source Sans Pro"/>
              </a:endParaRPr>
            </a:p>
          </p:txBody>
        </p:sp>
        <p:sp>
          <p:nvSpPr>
            <p:cNvPr id="49" name="TextBox 48">
              <a:extLst>
                <a:ext uri="{FF2B5EF4-FFF2-40B4-BE49-F238E27FC236}">
                  <a16:creationId xmlns:a16="http://schemas.microsoft.com/office/drawing/2014/main" id="{D37E00A1-5D19-4C39-97D4-557C95C71F67}"/>
                </a:ext>
              </a:extLst>
            </p:cNvPr>
            <p:cNvSpPr txBox="1"/>
            <p:nvPr/>
          </p:nvSpPr>
          <p:spPr>
            <a:xfrm>
              <a:off x="8221119" y="1999503"/>
              <a:ext cx="3545048" cy="861774"/>
            </a:xfrm>
            <a:prstGeom prst="rect">
              <a:avLst/>
            </a:prstGeom>
            <a:noFill/>
          </p:spPr>
          <p:txBody>
            <a:bodyPr wrap="square" lIns="91440" tIns="45720" rIns="91440" bIns="45720" rtlCol="0" anchor="t">
              <a:spAutoFit/>
            </a:bodyPr>
            <a:lstStyle/>
            <a:p>
              <a:pPr marL="283845" indent="-283845"/>
              <a:r>
                <a:rPr lang="en-US" sz="1600" b="1" dirty="0">
                  <a:latin typeface="Source Sans Pro"/>
                  <a:ea typeface="Source Sans Pro"/>
                </a:rPr>
                <a:t>Impact 3:</a:t>
              </a:r>
              <a:endParaRPr lang="en-US" dirty="0">
                <a:latin typeface="Source Sans Pro"/>
                <a:ea typeface="Source Sans Pro"/>
              </a:endParaRPr>
            </a:p>
            <a:p>
              <a:pPr marL="283845" indent="-283845"/>
              <a:r>
                <a:rPr lang="en-US" sz="1600" b="1" dirty="0" err="1">
                  <a:latin typeface="Source Sans Pro"/>
                  <a:ea typeface="Source Sans Pro"/>
                </a:rPr>
                <a:t>Réponse</a:t>
              </a:r>
              <a:r>
                <a:rPr lang="en-US" sz="1600" b="1" dirty="0">
                  <a:latin typeface="Source Sans Pro"/>
                  <a:ea typeface="Source Sans Pro"/>
                </a:rPr>
                <a:t> </a:t>
              </a:r>
              <a:r>
                <a:rPr lang="en-US" sz="1600" b="1" dirty="0" err="1">
                  <a:latin typeface="Source Sans Pro"/>
                  <a:ea typeface="Source Sans Pro"/>
                </a:rPr>
                <a:t>Humanitaire</a:t>
              </a:r>
              <a:endParaRPr lang="en-US" sz="1600" b="1" dirty="0">
                <a:latin typeface="Source Sans Pro"/>
                <a:ea typeface="Source Sans Pro"/>
              </a:endParaRPr>
            </a:p>
            <a:p>
              <a:pPr marL="283845" indent="-283845"/>
              <a:r>
                <a:rPr lang="en-US" sz="1600" b="1" dirty="0">
                  <a:latin typeface="Source Sans Pro"/>
                  <a:ea typeface="Source Sans Pro"/>
                </a:rPr>
                <a:t>Et aux Crises</a:t>
              </a:r>
              <a:endParaRPr lang="en-US" dirty="0">
                <a:latin typeface="Source Sans Pro"/>
                <a:ea typeface="Source Sans Pro"/>
              </a:endParaRPr>
            </a:p>
          </p:txBody>
        </p:sp>
        <p:sp>
          <p:nvSpPr>
            <p:cNvPr id="50" name="TextBox 49">
              <a:extLst>
                <a:ext uri="{FF2B5EF4-FFF2-40B4-BE49-F238E27FC236}">
                  <a16:creationId xmlns:a16="http://schemas.microsoft.com/office/drawing/2014/main" id="{6A50921E-5279-4AF6-8467-479D84BE0F15}"/>
                </a:ext>
              </a:extLst>
            </p:cNvPr>
            <p:cNvSpPr txBox="1"/>
            <p:nvPr/>
          </p:nvSpPr>
          <p:spPr>
            <a:xfrm>
              <a:off x="1853874" y="3792947"/>
              <a:ext cx="1697836" cy="830997"/>
            </a:xfrm>
            <a:prstGeom prst="rect">
              <a:avLst/>
            </a:prstGeom>
            <a:noFill/>
          </p:spPr>
          <p:txBody>
            <a:bodyPr wrap="square" lIns="91440" tIns="45720" rIns="91440" bIns="45720" rtlCol="0" anchor="t">
              <a:spAutoFit/>
            </a:bodyPr>
            <a:lstStyle/>
            <a:p>
              <a:pPr marL="228600" indent="-228600"/>
              <a:r>
                <a:rPr lang="en-US" sz="1600" b="1" dirty="0">
                  <a:latin typeface="Source Sans Pro"/>
                  <a:ea typeface="Source Sans Pro"/>
                </a:rPr>
                <a:t>Impact 4: </a:t>
              </a:r>
              <a:endParaRPr lang="en-US" dirty="0">
                <a:latin typeface="Source Sans Pro"/>
                <a:ea typeface="Source Sans Pro"/>
              </a:endParaRPr>
            </a:p>
            <a:p>
              <a:pPr marL="228600" indent="-228600"/>
              <a:r>
                <a:rPr lang="en-US" sz="1600" b="1" dirty="0" err="1">
                  <a:latin typeface="Source Sans Pro"/>
                  <a:ea typeface="Source Sans Pro"/>
                </a:rPr>
                <a:t>Résolution</a:t>
              </a:r>
              <a:r>
                <a:rPr lang="en-US" sz="1600" b="1" dirty="0">
                  <a:latin typeface="Source Sans Pro"/>
                  <a:ea typeface="Source Sans Pro"/>
                </a:rPr>
                <a:t> des</a:t>
              </a:r>
            </a:p>
            <a:p>
              <a:pPr marL="228600" indent="-228600"/>
              <a:r>
                <a:rPr lang="en-US" sz="1600" b="1" dirty="0" err="1">
                  <a:latin typeface="Source Sans Pro"/>
                  <a:ea typeface="Source Sans Pro"/>
                </a:rPr>
                <a:t>Conflits</a:t>
              </a:r>
              <a:endParaRPr lang="en-US" dirty="0">
                <a:latin typeface="Source Sans Pro"/>
                <a:ea typeface="Source Sans Pro"/>
              </a:endParaRPr>
            </a:p>
          </p:txBody>
        </p:sp>
        <p:sp>
          <p:nvSpPr>
            <p:cNvPr id="51" name="TextBox 50">
              <a:extLst>
                <a:ext uri="{FF2B5EF4-FFF2-40B4-BE49-F238E27FC236}">
                  <a16:creationId xmlns:a16="http://schemas.microsoft.com/office/drawing/2014/main" id="{299CB2C8-2654-4FA6-8EDA-96828B2BFFCC}"/>
                </a:ext>
              </a:extLst>
            </p:cNvPr>
            <p:cNvSpPr txBox="1"/>
            <p:nvPr/>
          </p:nvSpPr>
          <p:spPr>
            <a:xfrm>
              <a:off x="5139328" y="3764397"/>
              <a:ext cx="1744337" cy="1077218"/>
            </a:xfrm>
            <a:prstGeom prst="rect">
              <a:avLst/>
            </a:prstGeom>
            <a:noFill/>
          </p:spPr>
          <p:txBody>
            <a:bodyPr wrap="square" lIns="91440" tIns="45720" rIns="91440" bIns="45720" rtlCol="0" anchor="t">
              <a:spAutoFit/>
            </a:bodyPr>
            <a:lstStyle/>
            <a:p>
              <a:pPr marL="283845" indent="-283845"/>
              <a:r>
                <a:rPr lang="en-US" sz="1600" b="1" dirty="0">
                  <a:latin typeface="Source Sans Pro"/>
                  <a:ea typeface="Source Sans Pro"/>
                </a:rPr>
                <a:t>Impact 5: </a:t>
              </a:r>
              <a:endParaRPr lang="en-US" dirty="0">
                <a:latin typeface="Source Sans Pro"/>
                <a:ea typeface="Source Sans Pro"/>
              </a:endParaRPr>
            </a:p>
            <a:p>
              <a:pPr marL="283845" indent="-283845"/>
              <a:r>
                <a:rPr lang="en-US" sz="1600" b="1" dirty="0">
                  <a:latin typeface="Source Sans Pro"/>
                  <a:ea typeface="Source Sans Pro"/>
                </a:rPr>
                <a:t>Protection des </a:t>
              </a:r>
              <a:endParaRPr lang="en-US" dirty="0">
                <a:latin typeface="Source Sans Pro"/>
                <a:ea typeface="Source Sans Pro"/>
              </a:endParaRPr>
            </a:p>
            <a:p>
              <a:pPr marL="283845" indent="-283845"/>
              <a:r>
                <a:rPr lang="en-US" sz="1600" b="1" dirty="0">
                  <a:latin typeface="Source Sans Pro"/>
                  <a:ea typeface="Source Sans Pro"/>
                </a:rPr>
                <a:t>Femmes et des filles</a:t>
              </a:r>
              <a:endParaRPr lang="en-US" dirty="0">
                <a:latin typeface="Source Sans Pro"/>
                <a:ea typeface="Source Sans Pro"/>
              </a:endParaRPr>
            </a:p>
          </p:txBody>
        </p:sp>
        <p:sp>
          <p:nvSpPr>
            <p:cNvPr id="52" name="TextBox 51">
              <a:extLst>
                <a:ext uri="{FF2B5EF4-FFF2-40B4-BE49-F238E27FC236}">
                  <a16:creationId xmlns:a16="http://schemas.microsoft.com/office/drawing/2014/main" id="{511D215B-B498-465E-8574-B6A9DCAC9DF9}"/>
                </a:ext>
              </a:extLst>
            </p:cNvPr>
            <p:cNvSpPr txBox="1"/>
            <p:nvPr/>
          </p:nvSpPr>
          <p:spPr>
            <a:xfrm>
              <a:off x="8177906" y="3756625"/>
              <a:ext cx="2002728" cy="830997"/>
            </a:xfrm>
            <a:prstGeom prst="rect">
              <a:avLst/>
            </a:prstGeom>
            <a:noFill/>
          </p:spPr>
          <p:txBody>
            <a:bodyPr wrap="square" lIns="91440" tIns="45720" rIns="91440" bIns="45720" rtlCol="0" anchor="t">
              <a:spAutoFit/>
            </a:bodyPr>
            <a:lstStyle/>
            <a:p>
              <a:pPr marL="228600" indent="-228600"/>
              <a:r>
                <a:rPr lang="en-US" sz="1600" b="1">
                  <a:latin typeface="Source Sans Pro"/>
                  <a:ea typeface="Source Sans Pro"/>
                </a:rPr>
                <a:t>Impact 6:</a:t>
              </a:r>
              <a:endParaRPr lang="en-US">
                <a:latin typeface="Source Sans Pro"/>
                <a:ea typeface="Source Sans Pro"/>
              </a:endParaRPr>
            </a:p>
            <a:p>
              <a:pPr marL="228600" indent="-228600"/>
              <a:r>
                <a:rPr lang="fr-FR" sz="1600" b="1">
                  <a:latin typeface="Source Sans Pro" panose="020B0503030403020204" pitchFamily="34" charset="0"/>
                  <a:ea typeface="Source Sans Pro" panose="020B0503030403020204" pitchFamily="34" charset="0"/>
                </a:rPr>
                <a:t>Consolidation de la</a:t>
              </a:r>
            </a:p>
            <a:p>
              <a:pPr marL="228600" indent="-228600"/>
              <a:r>
                <a:rPr lang="fr-FR" sz="1600" b="1">
                  <a:latin typeface="Source Sans Pro" panose="020B0503030403020204" pitchFamily="34" charset="0"/>
                  <a:ea typeface="Source Sans Pro" panose="020B0503030403020204" pitchFamily="34" charset="0"/>
                </a:rPr>
                <a:t>Paix et Relèvement</a:t>
              </a:r>
              <a:endParaRPr lang="en-US">
                <a:latin typeface="Source Sans Pro"/>
                <a:ea typeface="Source Sans Pro"/>
              </a:endParaRPr>
            </a:p>
          </p:txBody>
        </p:sp>
        <p:grpSp>
          <p:nvGrpSpPr>
            <p:cNvPr id="9" name="Group 8">
              <a:extLst>
                <a:ext uri="{FF2B5EF4-FFF2-40B4-BE49-F238E27FC236}">
                  <a16:creationId xmlns:a16="http://schemas.microsoft.com/office/drawing/2014/main" id="{6063B5B7-D7EC-4C87-8D7E-FC26CED387A1}"/>
                </a:ext>
              </a:extLst>
            </p:cNvPr>
            <p:cNvGrpSpPr>
              <a:grpSpLocks noChangeAspect="1"/>
            </p:cNvGrpSpPr>
            <p:nvPr/>
          </p:nvGrpSpPr>
          <p:grpSpPr>
            <a:xfrm>
              <a:off x="423316" y="1925890"/>
              <a:ext cx="1407374" cy="1321011"/>
              <a:chOff x="1771595" y="353184"/>
              <a:chExt cx="1563751" cy="1467790"/>
            </a:xfrm>
          </p:grpSpPr>
          <p:pic>
            <p:nvPicPr>
              <p:cNvPr id="42" name="Picture 41">
                <a:extLst>
                  <a:ext uri="{FF2B5EF4-FFF2-40B4-BE49-F238E27FC236}">
                    <a16:creationId xmlns:a16="http://schemas.microsoft.com/office/drawing/2014/main" id="{6AEBB90B-1871-410C-819D-436CDA22438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7931" t="32950" r="32414" b="20613"/>
              <a:stretch/>
            </p:blipFill>
            <p:spPr>
              <a:xfrm>
                <a:off x="2211659" y="597052"/>
                <a:ext cx="718901" cy="955396"/>
              </a:xfrm>
              <a:prstGeom prst="rect">
                <a:avLst/>
              </a:prstGeom>
            </p:spPr>
          </p:pic>
          <p:sp>
            <p:nvSpPr>
              <p:cNvPr id="6" name="Oval 5">
                <a:extLst>
                  <a:ext uri="{FF2B5EF4-FFF2-40B4-BE49-F238E27FC236}">
                    <a16:creationId xmlns:a16="http://schemas.microsoft.com/office/drawing/2014/main" id="{E649911B-52BA-4B62-A3DC-824B8C4AECE7}"/>
                  </a:ext>
                </a:extLst>
              </p:cNvPr>
              <p:cNvSpPr/>
              <p:nvPr/>
            </p:nvSpPr>
            <p:spPr>
              <a:xfrm>
                <a:off x="1771595" y="353184"/>
                <a:ext cx="1563751" cy="1467790"/>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D87BD7A-BC3C-4F63-B72B-A27EBA20B277}"/>
                </a:ext>
              </a:extLst>
            </p:cNvPr>
            <p:cNvGrpSpPr>
              <a:grpSpLocks noChangeAspect="1"/>
            </p:cNvGrpSpPr>
            <p:nvPr/>
          </p:nvGrpSpPr>
          <p:grpSpPr>
            <a:xfrm>
              <a:off x="3727002" y="1892364"/>
              <a:ext cx="1354458" cy="1289261"/>
              <a:chOff x="4513280" y="320413"/>
              <a:chExt cx="1504955" cy="1432512"/>
            </a:xfrm>
          </p:grpSpPr>
          <p:pic>
            <p:nvPicPr>
              <p:cNvPr id="47" name="Picture 46">
                <a:extLst>
                  <a:ext uri="{FF2B5EF4-FFF2-40B4-BE49-F238E27FC236}">
                    <a16:creationId xmlns:a16="http://schemas.microsoft.com/office/drawing/2014/main" id="{2AA5E17F-8356-471B-A7E4-7FFA5DA9083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6250" t="32797" r="38535" b="25977"/>
              <a:stretch/>
            </p:blipFill>
            <p:spPr>
              <a:xfrm>
                <a:off x="4813177" y="599166"/>
                <a:ext cx="922264" cy="848184"/>
              </a:xfrm>
              <a:prstGeom prst="rect">
                <a:avLst/>
              </a:prstGeom>
            </p:spPr>
          </p:pic>
          <p:sp>
            <p:nvSpPr>
              <p:cNvPr id="53" name="Oval 52">
                <a:extLst>
                  <a:ext uri="{FF2B5EF4-FFF2-40B4-BE49-F238E27FC236}">
                    <a16:creationId xmlns:a16="http://schemas.microsoft.com/office/drawing/2014/main" id="{6BDC54BE-F7D7-4525-AAF2-59156E18FA65}"/>
                  </a:ext>
                </a:extLst>
              </p:cNvPr>
              <p:cNvSpPr/>
              <p:nvPr/>
            </p:nvSpPr>
            <p:spPr>
              <a:xfrm>
                <a:off x="4513280" y="320413"/>
                <a:ext cx="1504955" cy="1432512"/>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21646D2-54A4-4850-85E4-FF82FAFADADA}"/>
                </a:ext>
              </a:extLst>
            </p:cNvPr>
            <p:cNvGrpSpPr>
              <a:grpSpLocks noChangeAspect="1"/>
            </p:cNvGrpSpPr>
            <p:nvPr/>
          </p:nvGrpSpPr>
          <p:grpSpPr>
            <a:xfrm>
              <a:off x="6860947" y="1891071"/>
              <a:ext cx="1354458" cy="1289261"/>
              <a:chOff x="8628360" y="443233"/>
              <a:chExt cx="1504955" cy="1432512"/>
            </a:xfrm>
          </p:grpSpPr>
          <p:pic>
            <p:nvPicPr>
              <p:cNvPr id="43" name="Picture 42">
                <a:extLst>
                  <a:ext uri="{FF2B5EF4-FFF2-40B4-BE49-F238E27FC236}">
                    <a16:creationId xmlns:a16="http://schemas.microsoft.com/office/drawing/2014/main" id="{AE7298B6-4A61-45FE-AD60-863D9406A60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6207" t="31419" r="37586" b="31187"/>
              <a:stretch/>
            </p:blipFill>
            <p:spPr>
              <a:xfrm>
                <a:off x="8907735" y="752082"/>
                <a:ext cx="958547" cy="769344"/>
              </a:xfrm>
              <a:prstGeom prst="rect">
                <a:avLst/>
              </a:prstGeom>
            </p:spPr>
          </p:pic>
          <p:sp>
            <p:nvSpPr>
              <p:cNvPr id="54" name="Oval 53">
                <a:extLst>
                  <a:ext uri="{FF2B5EF4-FFF2-40B4-BE49-F238E27FC236}">
                    <a16:creationId xmlns:a16="http://schemas.microsoft.com/office/drawing/2014/main" id="{98013A5A-4315-4CC1-BC1C-7F11594466E0}"/>
                  </a:ext>
                </a:extLst>
              </p:cNvPr>
              <p:cNvSpPr/>
              <p:nvPr/>
            </p:nvSpPr>
            <p:spPr>
              <a:xfrm>
                <a:off x="8628360" y="443233"/>
                <a:ext cx="1504955" cy="1432512"/>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47A70A5-C86D-48CF-BAD2-4388578D5EAF}"/>
                </a:ext>
              </a:extLst>
            </p:cNvPr>
            <p:cNvGrpSpPr>
              <a:grpSpLocks noChangeAspect="1"/>
            </p:cNvGrpSpPr>
            <p:nvPr/>
          </p:nvGrpSpPr>
          <p:grpSpPr>
            <a:xfrm>
              <a:off x="441925" y="3730497"/>
              <a:ext cx="1407375" cy="1373865"/>
              <a:chOff x="1653902" y="2824327"/>
              <a:chExt cx="1563749" cy="1526517"/>
            </a:xfrm>
          </p:grpSpPr>
          <p:pic>
            <p:nvPicPr>
              <p:cNvPr id="45" name="Picture 44">
                <a:extLst>
                  <a:ext uri="{FF2B5EF4-FFF2-40B4-BE49-F238E27FC236}">
                    <a16:creationId xmlns:a16="http://schemas.microsoft.com/office/drawing/2014/main" id="{45D79F8A-7825-4E0E-B87D-E0BAAD4E849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30086" t="36475" r="41724" b="29042"/>
              <a:stretch/>
            </p:blipFill>
            <p:spPr>
              <a:xfrm>
                <a:off x="1927824" y="3217993"/>
                <a:ext cx="1031077" cy="709453"/>
              </a:xfrm>
              <a:prstGeom prst="rect">
                <a:avLst/>
              </a:prstGeom>
            </p:spPr>
          </p:pic>
          <p:sp>
            <p:nvSpPr>
              <p:cNvPr id="55" name="Oval 54">
                <a:extLst>
                  <a:ext uri="{FF2B5EF4-FFF2-40B4-BE49-F238E27FC236}">
                    <a16:creationId xmlns:a16="http://schemas.microsoft.com/office/drawing/2014/main" id="{BF7814D7-5CC9-4100-BDB4-570095D50E40}"/>
                  </a:ext>
                </a:extLst>
              </p:cNvPr>
              <p:cNvSpPr/>
              <p:nvPr/>
            </p:nvSpPr>
            <p:spPr>
              <a:xfrm>
                <a:off x="1653902" y="2824327"/>
                <a:ext cx="1563749" cy="1526517"/>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8B18297-FE99-4112-BBDA-F2680699B6F4}"/>
                </a:ext>
              </a:extLst>
            </p:cNvPr>
            <p:cNvGrpSpPr>
              <a:grpSpLocks noChangeAspect="1"/>
            </p:cNvGrpSpPr>
            <p:nvPr/>
          </p:nvGrpSpPr>
          <p:grpSpPr>
            <a:xfrm>
              <a:off x="6822644" y="3744074"/>
              <a:ext cx="1358181" cy="1381781"/>
              <a:chOff x="8831675" y="3026971"/>
              <a:chExt cx="1509089" cy="1535313"/>
            </a:xfrm>
          </p:grpSpPr>
          <p:pic>
            <p:nvPicPr>
              <p:cNvPr id="46" name="Picture 45">
                <a:extLst>
                  <a:ext uri="{FF2B5EF4-FFF2-40B4-BE49-F238E27FC236}">
                    <a16:creationId xmlns:a16="http://schemas.microsoft.com/office/drawing/2014/main" id="{C0B95986-0C49-4F3E-9CFF-BFDBE1D36EB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8448" t="33717" r="33362" b="28889"/>
              <a:stretch/>
            </p:blipFill>
            <p:spPr>
              <a:xfrm>
                <a:off x="9087635" y="3362615"/>
                <a:ext cx="1054595" cy="816382"/>
              </a:xfrm>
              <a:prstGeom prst="rect">
                <a:avLst/>
              </a:prstGeom>
            </p:spPr>
          </p:pic>
          <p:sp>
            <p:nvSpPr>
              <p:cNvPr id="57" name="Oval 56">
                <a:extLst>
                  <a:ext uri="{FF2B5EF4-FFF2-40B4-BE49-F238E27FC236}">
                    <a16:creationId xmlns:a16="http://schemas.microsoft.com/office/drawing/2014/main" id="{EA550F09-4FA1-4DF1-ADD7-204C87F50E07}"/>
                  </a:ext>
                </a:extLst>
              </p:cNvPr>
              <p:cNvSpPr/>
              <p:nvPr/>
            </p:nvSpPr>
            <p:spPr>
              <a:xfrm>
                <a:off x="8831675" y="3026971"/>
                <a:ext cx="1509089" cy="1513403"/>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6EC845C-E39F-4C29-81F9-EC77A1D4E121}"/>
                  </a:ext>
                </a:extLst>
              </p:cNvPr>
              <p:cNvSpPr/>
              <p:nvPr/>
            </p:nvSpPr>
            <p:spPr>
              <a:xfrm>
                <a:off x="10007600" y="3708400"/>
                <a:ext cx="73025" cy="85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4992231-7A99-49D5-A56D-190EEEF4C838}"/>
                  </a:ext>
                </a:extLst>
              </p:cNvPr>
              <p:cNvSpPr/>
              <p:nvPr/>
            </p:nvSpPr>
            <p:spPr>
              <a:xfrm>
                <a:off x="10007600" y="4476559"/>
                <a:ext cx="73025" cy="857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7D416B8-584C-45C0-B2A3-928DFB15CDA4}"/>
                </a:ext>
              </a:extLst>
            </p:cNvPr>
            <p:cNvGrpSpPr>
              <a:grpSpLocks noChangeAspect="1"/>
            </p:cNvGrpSpPr>
            <p:nvPr/>
          </p:nvGrpSpPr>
          <p:grpSpPr>
            <a:xfrm>
              <a:off x="3808641" y="3819058"/>
              <a:ext cx="1425561" cy="1308637"/>
              <a:chOff x="4633035" y="2955322"/>
              <a:chExt cx="1583956" cy="1454042"/>
            </a:xfrm>
          </p:grpSpPr>
          <p:pic>
            <p:nvPicPr>
              <p:cNvPr id="44" name="Picture 43">
                <a:extLst>
                  <a:ext uri="{FF2B5EF4-FFF2-40B4-BE49-F238E27FC236}">
                    <a16:creationId xmlns:a16="http://schemas.microsoft.com/office/drawing/2014/main" id="{9F9CA669-7424-4A7C-88D4-164375B43E6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31638" t="34942" r="41293" b="23832"/>
              <a:stretch/>
            </p:blipFill>
            <p:spPr>
              <a:xfrm>
                <a:off x="4926323" y="3216264"/>
                <a:ext cx="990076" cy="848184"/>
              </a:xfrm>
              <a:prstGeom prst="rect">
                <a:avLst/>
              </a:prstGeom>
            </p:spPr>
          </p:pic>
          <p:sp>
            <p:nvSpPr>
              <p:cNvPr id="56" name="Oval 55">
                <a:extLst>
                  <a:ext uri="{FF2B5EF4-FFF2-40B4-BE49-F238E27FC236}">
                    <a16:creationId xmlns:a16="http://schemas.microsoft.com/office/drawing/2014/main" id="{CB84C6D0-5440-4032-B517-F4E0C7D7C087}"/>
                  </a:ext>
                </a:extLst>
              </p:cNvPr>
              <p:cNvSpPr/>
              <p:nvPr/>
            </p:nvSpPr>
            <p:spPr>
              <a:xfrm>
                <a:off x="4633035" y="2955322"/>
                <a:ext cx="1509089" cy="1454042"/>
              </a:xfrm>
              <a:prstGeom prst="ellipse">
                <a:avLst/>
              </a:prstGeom>
              <a:noFill/>
              <a:ln w="28575">
                <a:solidFill>
                  <a:srgbClr val="B41E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3D650DF-CCCC-4CF9-BF45-413D16D668FF}"/>
                  </a:ext>
                </a:extLst>
              </p:cNvPr>
              <p:cNvSpPr/>
              <p:nvPr/>
            </p:nvSpPr>
            <p:spPr>
              <a:xfrm>
                <a:off x="5208719" y="3501922"/>
                <a:ext cx="72965" cy="100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42DBEB97-99A6-4A04-A003-67A3321923B5}"/>
                  </a:ext>
                </a:extLst>
              </p:cNvPr>
              <p:cNvSpPr/>
              <p:nvPr/>
            </p:nvSpPr>
            <p:spPr>
              <a:xfrm>
                <a:off x="6144026" y="3501922"/>
                <a:ext cx="72965" cy="1009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F23D01AF-01F0-4203-AAA7-193610197B35}"/>
                </a:ext>
              </a:extLst>
            </p:cNvPr>
            <p:cNvSpPr txBox="1"/>
            <p:nvPr/>
          </p:nvSpPr>
          <p:spPr>
            <a:xfrm>
              <a:off x="1864440" y="2006327"/>
              <a:ext cx="1631298" cy="1077218"/>
            </a:xfrm>
            <a:prstGeom prst="rect">
              <a:avLst/>
            </a:prstGeom>
            <a:noFill/>
          </p:spPr>
          <p:txBody>
            <a:bodyPr wrap="square" lIns="91440" tIns="45720" rIns="91440" bIns="45720" rtlCol="0" anchor="t">
              <a:spAutoFit/>
            </a:bodyPr>
            <a:lstStyle/>
            <a:p>
              <a:pPr marL="283845" indent="-283845"/>
              <a:r>
                <a:rPr lang="en-US" sz="1600" b="1">
                  <a:latin typeface="Source Sans Pro"/>
                  <a:ea typeface="Source Sans Pro"/>
                </a:rPr>
                <a:t>Impact 1: </a:t>
              </a:r>
              <a:endParaRPr lang="en-US">
                <a:latin typeface="Source Sans Pro"/>
                <a:ea typeface="Source Sans Pro"/>
              </a:endParaRPr>
            </a:p>
            <a:p>
              <a:pPr marL="283845" indent="-283845"/>
              <a:r>
                <a:rPr lang="en-US" sz="1600" b="1">
                  <a:latin typeface="Source Sans Pro"/>
                  <a:ea typeface="Source Sans Pro"/>
                </a:rPr>
                <a:t>Environment</a:t>
              </a:r>
            </a:p>
            <a:p>
              <a:pPr marL="283845" indent="-283845"/>
              <a:r>
                <a:rPr lang="en-US" sz="1600" b="1">
                  <a:latin typeface="Source Sans Pro"/>
                  <a:ea typeface="Source Sans Pro"/>
                </a:rPr>
                <a:t>Favorable pour</a:t>
              </a:r>
            </a:p>
            <a:p>
              <a:pPr marL="283845" indent="-283845"/>
              <a:r>
                <a:rPr lang="en-US" sz="1600" b="1">
                  <a:latin typeface="Source Sans Pro"/>
                  <a:ea typeface="Source Sans Pro"/>
                </a:rPr>
                <a:t>FPS</a:t>
              </a:r>
              <a:endParaRPr lang="en-US">
                <a:latin typeface="Source Sans Pro"/>
                <a:ea typeface="Source Sans Pro"/>
              </a:endParaRPr>
            </a:p>
          </p:txBody>
        </p:sp>
      </p:grpSp>
      <p:grpSp>
        <p:nvGrpSpPr>
          <p:cNvPr id="78" name="Group 77">
            <a:extLst>
              <a:ext uri="{FF2B5EF4-FFF2-40B4-BE49-F238E27FC236}">
                <a16:creationId xmlns:a16="http://schemas.microsoft.com/office/drawing/2014/main" id="{5535A35B-90EE-463D-8AEE-70054F2C5CAD}"/>
              </a:ext>
            </a:extLst>
          </p:cNvPr>
          <p:cNvGrpSpPr/>
          <p:nvPr/>
        </p:nvGrpSpPr>
        <p:grpSpPr>
          <a:xfrm>
            <a:off x="1690894" y="1045291"/>
            <a:ext cx="8692492" cy="899551"/>
            <a:chOff x="1589456" y="1004918"/>
            <a:chExt cx="8713658" cy="899551"/>
          </a:xfrm>
        </p:grpSpPr>
        <p:sp>
          <p:nvSpPr>
            <p:cNvPr id="65" name="TextBox 64">
              <a:extLst>
                <a:ext uri="{FF2B5EF4-FFF2-40B4-BE49-F238E27FC236}">
                  <a16:creationId xmlns:a16="http://schemas.microsoft.com/office/drawing/2014/main" id="{CEAE30A3-3347-49AF-80A9-FB8761A479FA}"/>
                </a:ext>
              </a:extLst>
            </p:cNvPr>
            <p:cNvSpPr txBox="1"/>
            <p:nvPr/>
          </p:nvSpPr>
          <p:spPr>
            <a:xfrm>
              <a:off x="1589456" y="1004918"/>
              <a:ext cx="8713658" cy="400110"/>
            </a:xfrm>
            <a:prstGeom prst="rect">
              <a:avLst/>
            </a:prstGeom>
            <a:noFill/>
          </p:spPr>
          <p:txBody>
            <a:bodyPr wrap="square" rtlCol="0">
              <a:spAutoFit/>
            </a:bodyPr>
            <a:lstStyle/>
            <a:p>
              <a:pPr marL="284163" indent="-284163" algn="ctr"/>
              <a:r>
                <a:rPr lang="fr-FR" sz="2000" b="1">
                  <a:solidFill>
                    <a:srgbClr val="002060"/>
                  </a:solidFill>
                  <a:latin typeface="Source Sans Pro" panose="020B0503030403020204" pitchFamily="34" charset="0"/>
                  <a:ea typeface="Source Sans Pro" panose="020B0503030403020204" pitchFamily="34" charset="0"/>
                </a:rPr>
                <a:t>Contribuer à des sociétés plus pacifiques et plus égalitaires entre les sexes </a:t>
              </a:r>
            </a:p>
          </p:txBody>
        </p:sp>
        <p:grpSp>
          <p:nvGrpSpPr>
            <p:cNvPr id="70" name="Group 69">
              <a:extLst>
                <a:ext uri="{FF2B5EF4-FFF2-40B4-BE49-F238E27FC236}">
                  <a16:creationId xmlns:a16="http://schemas.microsoft.com/office/drawing/2014/main" id="{E3773893-6088-4804-9EA7-42F11CDECB14}"/>
                </a:ext>
              </a:extLst>
            </p:cNvPr>
            <p:cNvGrpSpPr/>
            <p:nvPr/>
          </p:nvGrpSpPr>
          <p:grpSpPr>
            <a:xfrm>
              <a:off x="3159671" y="1248791"/>
              <a:ext cx="5581888" cy="655678"/>
              <a:chOff x="2860357" y="1284985"/>
              <a:chExt cx="5581888" cy="655678"/>
            </a:xfrm>
          </p:grpSpPr>
          <p:pic>
            <p:nvPicPr>
              <p:cNvPr id="67" name="Graphic 66" descr="Carrot Up">
                <a:extLst>
                  <a:ext uri="{FF2B5EF4-FFF2-40B4-BE49-F238E27FC236}">
                    <a16:creationId xmlns:a16="http://schemas.microsoft.com/office/drawing/2014/main" id="{D7D65601-5683-4F1D-9407-FB96AE5263D3}"/>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860357" y="1299385"/>
                <a:ext cx="641278" cy="641278"/>
              </a:xfrm>
              <a:prstGeom prst="rect">
                <a:avLst/>
              </a:prstGeom>
            </p:spPr>
          </p:pic>
          <p:pic>
            <p:nvPicPr>
              <p:cNvPr id="68" name="Graphic 67" descr="Carrot Up">
                <a:extLst>
                  <a:ext uri="{FF2B5EF4-FFF2-40B4-BE49-F238E27FC236}">
                    <a16:creationId xmlns:a16="http://schemas.microsoft.com/office/drawing/2014/main" id="{0E935573-8727-4D42-BB21-2009F8A5278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7800967" y="1284985"/>
                <a:ext cx="641278" cy="641278"/>
              </a:xfrm>
              <a:prstGeom prst="rect">
                <a:avLst/>
              </a:prstGeom>
            </p:spPr>
          </p:pic>
          <p:pic>
            <p:nvPicPr>
              <p:cNvPr id="69" name="Graphic 68" descr="Carrot Up">
                <a:extLst>
                  <a:ext uri="{FF2B5EF4-FFF2-40B4-BE49-F238E27FC236}">
                    <a16:creationId xmlns:a16="http://schemas.microsoft.com/office/drawing/2014/main" id="{A08FD48D-4E75-4449-850B-ABE052DCC92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314893" y="1290441"/>
                <a:ext cx="641278" cy="641278"/>
              </a:xfrm>
              <a:prstGeom prst="rect">
                <a:avLst/>
              </a:prstGeom>
            </p:spPr>
          </p:pic>
        </p:grpSp>
      </p:grpSp>
      <p:grpSp>
        <p:nvGrpSpPr>
          <p:cNvPr id="77" name="Group 76">
            <a:extLst>
              <a:ext uri="{FF2B5EF4-FFF2-40B4-BE49-F238E27FC236}">
                <a16:creationId xmlns:a16="http://schemas.microsoft.com/office/drawing/2014/main" id="{F75102A2-A7E9-469D-998E-CCB1A75795A4}"/>
              </a:ext>
            </a:extLst>
          </p:cNvPr>
          <p:cNvGrpSpPr/>
          <p:nvPr/>
        </p:nvGrpSpPr>
        <p:grpSpPr>
          <a:xfrm>
            <a:off x="1834202" y="6003875"/>
            <a:ext cx="8630552" cy="830997"/>
            <a:chOff x="1898912" y="5717857"/>
            <a:chExt cx="8630552" cy="830997"/>
          </a:xfrm>
        </p:grpSpPr>
        <p:sp>
          <p:nvSpPr>
            <p:cNvPr id="74" name="Rectangle 4">
              <a:extLst>
                <a:ext uri="{FF2B5EF4-FFF2-40B4-BE49-F238E27FC236}">
                  <a16:creationId xmlns:a16="http://schemas.microsoft.com/office/drawing/2014/main" id="{1246161C-DD58-4398-848C-D984C6433625}"/>
                </a:ext>
              </a:extLst>
            </p:cNvPr>
            <p:cNvSpPr>
              <a:spLocks noChangeArrowheads="1"/>
            </p:cNvSpPr>
            <p:nvPr/>
          </p:nvSpPr>
          <p:spPr bwMode="auto">
            <a:xfrm>
              <a:off x="2540190" y="5717857"/>
              <a:ext cx="735177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2060"/>
                  </a:solidFill>
                  <a:effectLst/>
                  <a:latin typeface="Source Sans Pro" panose="020B0503030403020204" pitchFamily="34" charset="0"/>
                  <a:ea typeface="Source Sans Pro" panose="020B0503030403020204" pitchFamily="34" charset="0"/>
                  <a:cs typeface="Calibri" panose="020F0502020204030204" pitchFamily="34" charset="0"/>
                </a:rPr>
                <a:t>WPHF contribue de manière significative à une  participation accrue des organisations de la société civile locales aux processus de l’agenda Femmes, Paix  et Sécurité et de l’Action Humanitaire</a:t>
              </a:r>
            </a:p>
          </p:txBody>
        </p:sp>
        <p:pic>
          <p:nvPicPr>
            <p:cNvPr id="75" name="Graphic 74" descr="Carrot Up">
              <a:extLst>
                <a:ext uri="{FF2B5EF4-FFF2-40B4-BE49-F238E27FC236}">
                  <a16:creationId xmlns:a16="http://schemas.microsoft.com/office/drawing/2014/main" id="{0FDE08E9-0E0D-4F36-A09E-28E0D819EEAA}"/>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9888186" y="5769889"/>
              <a:ext cx="641278" cy="641278"/>
            </a:xfrm>
            <a:prstGeom prst="rect">
              <a:avLst/>
            </a:prstGeom>
          </p:spPr>
        </p:pic>
        <p:pic>
          <p:nvPicPr>
            <p:cNvPr id="76" name="Graphic 75" descr="Carrot Up">
              <a:extLst>
                <a:ext uri="{FF2B5EF4-FFF2-40B4-BE49-F238E27FC236}">
                  <a16:creationId xmlns:a16="http://schemas.microsoft.com/office/drawing/2014/main" id="{D697556A-2826-49E2-B041-3DF773E41B3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16200000">
              <a:off x="1898912" y="5753687"/>
              <a:ext cx="641278" cy="641278"/>
            </a:xfrm>
            <a:prstGeom prst="rect">
              <a:avLst/>
            </a:prstGeom>
          </p:spPr>
        </p:pic>
      </p:grpSp>
      <p:sp>
        <p:nvSpPr>
          <p:cNvPr id="19" name="Rectangle 18">
            <a:extLst>
              <a:ext uri="{FF2B5EF4-FFF2-40B4-BE49-F238E27FC236}">
                <a16:creationId xmlns:a16="http://schemas.microsoft.com/office/drawing/2014/main" id="{8FAF9CC6-4982-2444-8623-5A1D15BA3927}"/>
              </a:ext>
            </a:extLst>
          </p:cNvPr>
          <p:cNvSpPr/>
          <p:nvPr/>
        </p:nvSpPr>
        <p:spPr>
          <a:xfrm>
            <a:off x="1914679" y="5562737"/>
            <a:ext cx="3776021" cy="430140"/>
          </a:xfrm>
          <a:prstGeom prst="rect">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bg1"/>
                </a:solidFill>
                <a:latin typeface="Calibri"/>
              </a:rPr>
              <a:t>Financement</a:t>
            </a:r>
            <a:r>
              <a:rPr lang="en-US">
                <a:solidFill>
                  <a:schemeClr val="bg1"/>
                </a:solidFill>
                <a:latin typeface="Calibri"/>
              </a:rPr>
              <a:t> </a:t>
            </a:r>
            <a:r>
              <a:rPr lang="en-US" err="1">
                <a:solidFill>
                  <a:schemeClr val="bg1"/>
                </a:solidFill>
                <a:latin typeface="Calibri"/>
              </a:rPr>
              <a:t>Institutionnel</a:t>
            </a:r>
            <a:endParaRPr lang="en-US">
              <a:solidFill>
                <a:schemeClr val="bg1"/>
              </a:solidFill>
            </a:endParaRPr>
          </a:p>
        </p:txBody>
      </p:sp>
      <p:sp>
        <p:nvSpPr>
          <p:cNvPr id="22" name="Rectangle 21">
            <a:extLst>
              <a:ext uri="{FF2B5EF4-FFF2-40B4-BE49-F238E27FC236}">
                <a16:creationId xmlns:a16="http://schemas.microsoft.com/office/drawing/2014/main" id="{A5DAFB15-27EE-8D9B-E587-C52CB0BD72A4}"/>
              </a:ext>
            </a:extLst>
          </p:cNvPr>
          <p:cNvSpPr/>
          <p:nvPr/>
        </p:nvSpPr>
        <p:spPr>
          <a:xfrm>
            <a:off x="5802994" y="5561501"/>
            <a:ext cx="4500504" cy="419557"/>
          </a:xfrm>
          <a:prstGeom prst="rect">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a:solidFill>
                  <a:schemeClr val="bg1"/>
                </a:solidFill>
                <a:latin typeface="Calibri"/>
              </a:rPr>
              <a:t>Apprentissage global et création de coalitions</a:t>
            </a:r>
            <a:endParaRPr lang="en-US">
              <a:solidFill>
                <a:schemeClr val="bg1"/>
              </a:solidFill>
              <a:latin typeface="Calibri"/>
            </a:endParaRPr>
          </a:p>
        </p:txBody>
      </p:sp>
      <p:sp>
        <p:nvSpPr>
          <p:cNvPr id="26" name="Arrow: Bent 25">
            <a:extLst>
              <a:ext uri="{FF2B5EF4-FFF2-40B4-BE49-F238E27FC236}">
                <a16:creationId xmlns:a16="http://schemas.microsoft.com/office/drawing/2014/main" id="{136167C3-ACC9-F82B-0D69-48DED8E675E2}"/>
              </a:ext>
            </a:extLst>
          </p:cNvPr>
          <p:cNvSpPr/>
          <p:nvPr/>
        </p:nvSpPr>
        <p:spPr>
          <a:xfrm rot="10800000" flipH="1">
            <a:off x="514552" y="1909994"/>
            <a:ext cx="1287832" cy="4021667"/>
          </a:xfrm>
          <a:prstGeom prst="bentArrow">
            <a:avLst>
              <a:gd name="adj1" fmla="val 7662"/>
              <a:gd name="adj2" fmla="val 13029"/>
              <a:gd name="adj3" fmla="val 10965"/>
              <a:gd name="adj4" fmla="val 454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rrow: Bent 1">
            <a:extLst>
              <a:ext uri="{FF2B5EF4-FFF2-40B4-BE49-F238E27FC236}">
                <a16:creationId xmlns:a16="http://schemas.microsoft.com/office/drawing/2014/main" id="{316E4B17-62FE-783C-1F0D-DA4B2F7B7903}"/>
              </a:ext>
            </a:extLst>
          </p:cNvPr>
          <p:cNvSpPr/>
          <p:nvPr/>
        </p:nvSpPr>
        <p:spPr>
          <a:xfrm rot="10800000">
            <a:off x="10415792" y="1913846"/>
            <a:ext cx="1084622" cy="4021667"/>
          </a:xfrm>
          <a:prstGeom prst="bentArrow">
            <a:avLst>
              <a:gd name="adj1" fmla="val 7662"/>
              <a:gd name="adj2" fmla="val 13029"/>
              <a:gd name="adj3" fmla="val 10965"/>
              <a:gd name="adj4" fmla="val 4540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497455A2-A98D-08FE-1C75-7C7D5EFECD7B}"/>
              </a:ext>
            </a:extLst>
          </p:cNvPr>
          <p:cNvSpPr txBox="1"/>
          <p:nvPr/>
        </p:nvSpPr>
        <p:spPr>
          <a:xfrm>
            <a:off x="2608419" y="2953051"/>
            <a:ext cx="2219100" cy="830997"/>
          </a:xfrm>
          <a:prstGeom prst="rect">
            <a:avLst/>
          </a:prstGeom>
          <a:noFill/>
        </p:spPr>
        <p:txBody>
          <a:bodyPr wrap="square" rtlCol="0">
            <a:spAutoFit/>
          </a:bodyPr>
          <a:lstStyle/>
          <a:p>
            <a:r>
              <a:rPr lang="fr-FR" sz="1200"/>
              <a:t>Un environnement favorable à la mise en œuvre des engagements relatifs à l’agenda Femmes, Paix et Sécurité (FPS)</a:t>
            </a:r>
          </a:p>
        </p:txBody>
      </p:sp>
      <p:sp>
        <p:nvSpPr>
          <p:cNvPr id="8" name="Rectangle 7">
            <a:extLst>
              <a:ext uri="{FF2B5EF4-FFF2-40B4-BE49-F238E27FC236}">
                <a16:creationId xmlns:a16="http://schemas.microsoft.com/office/drawing/2014/main" id="{CD795729-5AF3-D289-193F-1FF2ED2B3779}"/>
              </a:ext>
            </a:extLst>
          </p:cNvPr>
          <p:cNvSpPr/>
          <p:nvPr/>
        </p:nvSpPr>
        <p:spPr>
          <a:xfrm>
            <a:off x="8978859" y="2853767"/>
            <a:ext cx="2356089" cy="830997"/>
          </a:xfrm>
          <a:prstGeom prst="rect">
            <a:avLst/>
          </a:prstGeom>
        </p:spPr>
        <p:txBody>
          <a:bodyPr wrap="square">
            <a:spAutoFit/>
          </a:bodyPr>
          <a:lstStyle/>
          <a:p>
            <a:r>
              <a:rPr lang="fr-FR" sz="1200" dirty="0"/>
              <a:t>La planification, les cadres et les programmes humanitaires et de crise sont améliorés, plus inclusifs et sensibles au genre</a:t>
            </a:r>
          </a:p>
        </p:txBody>
      </p:sp>
      <p:sp>
        <p:nvSpPr>
          <p:cNvPr id="17" name="Rectangle 16">
            <a:extLst>
              <a:ext uri="{FF2B5EF4-FFF2-40B4-BE49-F238E27FC236}">
                <a16:creationId xmlns:a16="http://schemas.microsoft.com/office/drawing/2014/main" id="{A2D50179-FA44-2CA7-361B-7BFA5E87165C}"/>
              </a:ext>
            </a:extLst>
          </p:cNvPr>
          <p:cNvSpPr/>
          <p:nvPr/>
        </p:nvSpPr>
        <p:spPr>
          <a:xfrm>
            <a:off x="5861510" y="2841469"/>
            <a:ext cx="2468559" cy="830997"/>
          </a:xfrm>
          <a:prstGeom prst="rect">
            <a:avLst/>
          </a:prstGeom>
        </p:spPr>
        <p:txBody>
          <a:bodyPr wrap="square">
            <a:spAutoFit/>
          </a:bodyPr>
          <a:lstStyle/>
          <a:p>
            <a:r>
              <a:rPr lang="fr-FR" sz="1200">
                <a:latin typeface="Calibri" panose="020F0502020204030204" pitchFamily="34" charset="0"/>
                <a:ea typeface="Calibri" panose="020F0502020204030204" pitchFamily="34" charset="0"/>
              </a:rPr>
              <a:t>Participation effective et prise de décisions accrues des femmes aux processus et interventions relatifs à la prévention des conflits</a:t>
            </a:r>
          </a:p>
        </p:txBody>
      </p:sp>
      <p:sp>
        <p:nvSpPr>
          <p:cNvPr id="18" name="Rectangle 17">
            <a:extLst>
              <a:ext uri="{FF2B5EF4-FFF2-40B4-BE49-F238E27FC236}">
                <a16:creationId xmlns:a16="http://schemas.microsoft.com/office/drawing/2014/main" id="{3F713DD2-05AB-1A38-341C-C12669717422}"/>
              </a:ext>
            </a:extLst>
          </p:cNvPr>
          <p:cNvSpPr/>
          <p:nvPr/>
        </p:nvSpPr>
        <p:spPr>
          <a:xfrm>
            <a:off x="6057508" y="4721798"/>
            <a:ext cx="1970784" cy="830997"/>
          </a:xfrm>
          <a:prstGeom prst="rect">
            <a:avLst/>
          </a:prstGeom>
        </p:spPr>
        <p:txBody>
          <a:bodyPr wrap="square">
            <a:spAutoFit/>
          </a:bodyPr>
          <a:lstStyle/>
          <a:p>
            <a:r>
              <a:rPr lang="fr-FR" sz="1200" dirty="0"/>
              <a:t>Les droits humains, la sûreté, la sécurité et la santé mentale des femmes et des filles sont améliorés.</a:t>
            </a:r>
            <a:endParaRPr lang="en-US" sz="1200" dirty="0"/>
          </a:p>
        </p:txBody>
      </p:sp>
      <p:sp>
        <p:nvSpPr>
          <p:cNvPr id="20" name="Rectangle 19">
            <a:extLst>
              <a:ext uri="{FF2B5EF4-FFF2-40B4-BE49-F238E27FC236}">
                <a16:creationId xmlns:a16="http://schemas.microsoft.com/office/drawing/2014/main" id="{7C474E41-9B0C-8BDF-16ED-D3BE9A95DB28}"/>
              </a:ext>
            </a:extLst>
          </p:cNvPr>
          <p:cNvSpPr/>
          <p:nvPr/>
        </p:nvSpPr>
        <p:spPr>
          <a:xfrm>
            <a:off x="2719492" y="4558771"/>
            <a:ext cx="2327444" cy="1015663"/>
          </a:xfrm>
          <a:prstGeom prst="rect">
            <a:avLst/>
          </a:prstGeom>
        </p:spPr>
        <p:txBody>
          <a:bodyPr wrap="square">
            <a:spAutoFit/>
          </a:bodyPr>
          <a:lstStyle/>
          <a:p>
            <a:r>
              <a:rPr lang="fr-FR" sz="1200">
                <a:effectLst/>
                <a:latin typeface="Calibri" panose="020F0502020204030204" pitchFamily="34" charset="0"/>
                <a:ea typeface="Calibri" panose="020F0502020204030204" pitchFamily="34" charset="0"/>
              </a:rPr>
              <a:t>Augmentation de la représentation et du pouvoir de décision des femmes dans les processus de paix formels et/ou la mise en œuvre d’accords de paix.</a:t>
            </a:r>
          </a:p>
        </p:txBody>
      </p:sp>
      <p:sp>
        <p:nvSpPr>
          <p:cNvPr id="21" name="Rectangle 20">
            <a:extLst>
              <a:ext uri="{FF2B5EF4-FFF2-40B4-BE49-F238E27FC236}">
                <a16:creationId xmlns:a16="http://schemas.microsoft.com/office/drawing/2014/main" id="{DC71153F-577A-B64D-B628-F826D8059F7C}"/>
              </a:ext>
            </a:extLst>
          </p:cNvPr>
          <p:cNvSpPr/>
          <p:nvPr/>
        </p:nvSpPr>
        <p:spPr>
          <a:xfrm>
            <a:off x="9079081" y="4496142"/>
            <a:ext cx="2356088" cy="1015663"/>
          </a:xfrm>
          <a:prstGeom prst="rect">
            <a:avLst/>
          </a:prstGeom>
        </p:spPr>
        <p:txBody>
          <a:bodyPr wrap="square">
            <a:spAutoFit/>
          </a:bodyPr>
          <a:lstStyle/>
          <a:p>
            <a:r>
              <a:rPr lang="fr-FR" sz="1200">
                <a:effectLst/>
                <a:latin typeface="Calibri" panose="020F0502020204030204" pitchFamily="34" charset="0"/>
                <a:ea typeface="Calibri" panose="020F0502020204030204" pitchFamily="34" charset="0"/>
              </a:rPr>
              <a:t>Amélioration du relèvement socio-économique et de la participation politique des femmes et des filles dans les contextes de consolidation de la paix</a:t>
            </a:r>
            <a:endParaRPr lang="en-US" sz="1200"/>
          </a:p>
        </p:txBody>
      </p:sp>
    </p:spTree>
    <p:extLst>
      <p:ext uri="{BB962C8B-B14F-4D97-AF65-F5344CB8AC3E}">
        <p14:creationId xmlns:p14="http://schemas.microsoft.com/office/powerpoint/2010/main" val="224510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92B4-8921-4973-9CB6-681E663A4318}"/>
              </a:ext>
            </a:extLst>
          </p:cNvPr>
          <p:cNvSpPr>
            <a:spLocks noGrp="1"/>
          </p:cNvSpPr>
          <p:nvPr>
            <p:ph type="title"/>
          </p:nvPr>
        </p:nvSpPr>
        <p:spPr>
          <a:xfrm>
            <a:off x="323842" y="141760"/>
            <a:ext cx="11650639" cy="1306738"/>
          </a:xfrm>
        </p:spPr>
        <p:txBody>
          <a:bodyPr>
            <a:normAutofit/>
          </a:bodyPr>
          <a:lstStyle/>
          <a:p>
            <a:r>
              <a:rPr lang="fr-FR" sz="3200" b="1">
                <a:solidFill>
                  <a:srgbClr val="099BDD"/>
                </a:solidFill>
                <a:latin typeface="Source Sans Pro SemiBold"/>
                <a:ea typeface="Source Sans Pro SemiBold"/>
              </a:rPr>
              <a:t>Centre d'apprentissage global du WPHF (L-HUB)</a:t>
            </a:r>
            <a:endParaRPr lang="en-US" sz="2900" b="1">
              <a:solidFill>
                <a:srgbClr val="099BDD"/>
              </a:solidFill>
              <a:latin typeface="Source Sans Pro SemiBold"/>
              <a:ea typeface="Source Sans Pro SemiBold"/>
            </a:endParaRPr>
          </a:p>
        </p:txBody>
      </p:sp>
      <p:sp>
        <p:nvSpPr>
          <p:cNvPr id="7" name="TextBox 6">
            <a:extLst>
              <a:ext uri="{FF2B5EF4-FFF2-40B4-BE49-F238E27FC236}">
                <a16:creationId xmlns:a16="http://schemas.microsoft.com/office/drawing/2014/main" id="{6338C080-8B62-4D16-99F3-9B7357D52CB4}"/>
              </a:ext>
            </a:extLst>
          </p:cNvPr>
          <p:cNvSpPr txBox="1"/>
          <p:nvPr/>
        </p:nvSpPr>
        <p:spPr>
          <a:xfrm>
            <a:off x="-187412" y="1054100"/>
            <a:ext cx="12192000" cy="707886"/>
          </a:xfrm>
          <a:prstGeom prst="rect">
            <a:avLst/>
          </a:prstGeom>
          <a:noFill/>
        </p:spPr>
        <p:txBody>
          <a:bodyPr wrap="square" lIns="91440" tIns="45720" rIns="91440" bIns="45720" anchor="t">
            <a:spAutoFit/>
          </a:bodyPr>
          <a:lstStyle/>
          <a:p>
            <a:pPr marL="457200" marR="0" lvl="1" indent="0" algn="l" defTabSz="914400" rtl="0" eaLnBrk="1" fontAlgn="base"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B41E53"/>
                </a:solidFill>
                <a:effectLst/>
                <a:uLnTx/>
                <a:uFillTx/>
                <a:latin typeface="Source Sans Pro"/>
                <a:ea typeface="Source Sans Pro"/>
                <a:cs typeface="+mn-cs"/>
              </a:rPr>
              <a:t>Bâtir une communauté et renforcer les capacités et l’échange de connaissances pour nos partenaires 
</a:t>
            </a:r>
            <a:endParaRPr kumimoji="0" lang="en-US" sz="2000" b="1" i="0" u="none" strike="noStrike" kern="1200" cap="none" spc="0" normalizeH="0" baseline="0" noProof="0">
              <a:ln>
                <a:noFill/>
              </a:ln>
              <a:solidFill>
                <a:srgbClr val="B41E53"/>
              </a:solidFill>
              <a:effectLst/>
              <a:uLnTx/>
              <a:uFillTx/>
              <a:latin typeface="Source Sans Pro" panose="020B0503030403020204" pitchFamily="34" charset="0"/>
              <a:ea typeface="Source Sans Pro" panose="020B0503030403020204" pitchFamily="34" charset="0"/>
              <a:cs typeface="+mn-cs"/>
            </a:endParaRPr>
          </a:p>
        </p:txBody>
      </p:sp>
      <p:sp>
        <p:nvSpPr>
          <p:cNvPr id="11" name="Rectangle 10">
            <a:extLst>
              <a:ext uri="{FF2B5EF4-FFF2-40B4-BE49-F238E27FC236}">
                <a16:creationId xmlns:a16="http://schemas.microsoft.com/office/drawing/2014/main" id="{BA16B63A-9639-4E40-BDC1-A08B18A19979}"/>
              </a:ext>
            </a:extLst>
          </p:cNvPr>
          <p:cNvSpPr/>
          <p:nvPr/>
        </p:nvSpPr>
        <p:spPr>
          <a:xfrm>
            <a:off x="323842" y="1904760"/>
            <a:ext cx="7312421" cy="4708981"/>
          </a:xfrm>
          <a:prstGeom prst="rect">
            <a:avLst/>
          </a:prstGeom>
        </p:spPr>
        <p:txBody>
          <a:bodyPr wrap="square" lIns="91440" tIns="45720" rIns="91440" bIns="45720" anchor="t">
            <a:spAutoFit/>
          </a:bodyPr>
          <a:lstStyle/>
          <a:p>
            <a:pPr marL="742950" marR="0" lvl="1" indent="-285750" algn="l" defTabSz="914400" rtl="0" eaLnBrk="1" fontAlgn="auto" latinLnBrk="0" hangingPunct="1">
              <a:lnSpc>
                <a:spcPct val="100000"/>
              </a:lnSpc>
              <a:spcBef>
                <a:spcPts val="0"/>
              </a:spcBef>
              <a:spcAft>
                <a:spcPts val="1200"/>
              </a:spcAft>
              <a:buClr>
                <a:srgbClr val="5B9BD5"/>
              </a:buClr>
              <a:buSzTx/>
              <a:buFont typeface="Wingdings" panose="05000000000000000000" pitchFamily="2" charset="2"/>
              <a:buChar char="§"/>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Établi en 2020 en tant que centre global de connaissances pour les OSC travaillant en première ligne des conflits et des crises</a:t>
            </a:r>
          </a:p>
          <a:p>
            <a:pPr marL="742950" marR="0" lvl="1" indent="-285750" algn="l" defTabSz="914400" rtl="0" eaLnBrk="1" fontAlgn="auto" latinLnBrk="0" hangingPunct="1">
              <a:lnSpc>
                <a:spcPct val="100000"/>
              </a:lnSpc>
              <a:spcBef>
                <a:spcPts val="0"/>
              </a:spcBef>
              <a:spcAft>
                <a:spcPts val="1200"/>
              </a:spcAft>
              <a:buClr>
                <a:srgbClr val="5B9BD5"/>
              </a:buClr>
              <a:buSzTx/>
              <a:buFont typeface="Wingdings" panose="05000000000000000000" pitchFamily="2" charset="2"/>
              <a:buChar char="§"/>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Objectifs : </a:t>
            </a:r>
            <a:r>
              <a:rPr kumimoji="0" lang="fr-FR" sz="20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permettre aux OSC partenaires de se connecter, de renforcer leurs réseaux, de partager les meilleures pratiques et de développer leurs compétences et leurs capacités.</a:t>
            </a:r>
          </a:p>
          <a:p>
            <a:pPr marL="742950" marR="0" lvl="1" indent="-285750" algn="l" defTabSz="914400" rtl="0" eaLnBrk="1" fontAlgn="auto" latinLnBrk="0" hangingPunct="1">
              <a:lnSpc>
                <a:spcPct val="100000"/>
              </a:lnSpc>
              <a:spcBef>
                <a:spcPts val="0"/>
              </a:spcBef>
              <a:spcAft>
                <a:spcPts val="1200"/>
              </a:spcAft>
              <a:buClr>
                <a:srgbClr val="5B9BD5"/>
              </a:buClr>
              <a:buSzTx/>
              <a:buFont typeface="Wingdings" panose="05000000000000000000" pitchFamily="2" charset="2"/>
              <a:buChar char="§"/>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Principales initiatives : </a:t>
            </a:r>
            <a:r>
              <a:rPr kumimoji="0" lang="fr-FR" sz="20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Programme de renforcement des capacités (séries de webinaires), série d'échanges entre pair-e-s, apprentissage par les pairs et initiatives de mentorat,</a:t>
            </a:r>
            <a:r>
              <a:rPr kumimoji="0" lang="fr-FR" sz="2000" b="0" i="0" u="none" strike="noStrike" kern="1200" cap="none" spc="0" normalizeH="0" baseline="0" noProof="0">
                <a:ln>
                  <a:noFill/>
                </a:ln>
                <a:solidFill>
                  <a:srgbClr val="099BDD"/>
                </a:solidFill>
                <a:effectLst/>
                <a:uLnTx/>
                <a:uFillTx/>
                <a:latin typeface="Calibri" panose="020F0502020204030204"/>
                <a:ea typeface="+mn-lt"/>
                <a:cs typeface="Calibri" panose="020F0502020204030204"/>
              </a:rPr>
              <a:t> </a:t>
            </a:r>
            <a:r>
              <a:rPr kumimoji="0" lang="fr-FR" sz="20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mises à jour mensuelles par courriel, et réunion mondiale annuelle.</a:t>
            </a:r>
          </a:p>
          <a:p>
            <a:pPr marL="742950" marR="0" lvl="1" indent="-285750" algn="l" defTabSz="914400" rtl="0" eaLnBrk="1" fontAlgn="auto" latinLnBrk="0" hangingPunct="1">
              <a:lnSpc>
                <a:spcPct val="100000"/>
              </a:lnSpc>
              <a:spcBef>
                <a:spcPts val="0"/>
              </a:spcBef>
              <a:spcAft>
                <a:spcPts val="1200"/>
              </a:spcAft>
              <a:buClr>
                <a:srgbClr val="5B9BD5"/>
              </a:buClr>
              <a:buSzTx/>
              <a:buFont typeface="Wingdings" panose="05000000000000000000" pitchFamily="2" charset="2"/>
              <a:buChar char="§"/>
              <a:tabLst/>
              <a:defRPr/>
            </a:pPr>
            <a:r>
              <a:rPr kumimoji="0" lang="fr-FR" sz="2000" b="1"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Canaux : </a:t>
            </a:r>
            <a:r>
              <a:rPr kumimoji="0" lang="fr-FR" sz="2000" b="0" i="0" u="none" strike="noStrike" kern="1200" cap="none" spc="0" normalizeH="0" baseline="0" noProof="0">
                <a:ln>
                  <a:noFill/>
                </a:ln>
                <a:solidFill>
                  <a:prstClr val="black"/>
                </a:solidFill>
                <a:effectLst/>
                <a:uLnTx/>
                <a:uFillTx/>
                <a:latin typeface="Calibri" panose="020F0502020204030204"/>
                <a:ea typeface="+mn-lt"/>
                <a:cs typeface="Calibri" panose="020F0502020204030204"/>
              </a:rPr>
              <a:t>Référentiel numérique de ressources, liste de diffusion par e-mail et groupe Facebook sécurisé.</a:t>
            </a:r>
          </a:p>
        </p:txBody>
      </p:sp>
      <p:pic>
        <p:nvPicPr>
          <p:cNvPr id="15" name="Picture 4">
            <a:extLst>
              <a:ext uri="{FF2B5EF4-FFF2-40B4-BE49-F238E27FC236}">
                <a16:creationId xmlns:a16="http://schemas.microsoft.com/office/drawing/2014/main" id="{675A32C0-131B-4640-A450-79F85D5496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129140" y="278124"/>
            <a:ext cx="739018" cy="739018"/>
          </a:xfrm>
          <a:prstGeom prst="rect">
            <a:avLst/>
          </a:prstGeom>
        </p:spPr>
      </p:pic>
      <p:pic>
        <p:nvPicPr>
          <p:cNvPr id="14" name="Picture 13">
            <a:hlinkClick r:id="rId4"/>
            <a:extLst>
              <a:ext uri="{FF2B5EF4-FFF2-40B4-BE49-F238E27FC236}">
                <a16:creationId xmlns:a16="http://schemas.microsoft.com/office/drawing/2014/main" id="{E34565BF-D446-45C5-A235-D52E22A0BA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713" y="1500499"/>
            <a:ext cx="3872875" cy="1642533"/>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88302F53-A7BE-4AA0-8742-4463651BF64D}"/>
              </a:ext>
            </a:extLst>
          </p:cNvPr>
          <p:cNvPicPr>
            <a:picLocks noChangeAspect="1"/>
          </p:cNvPicPr>
          <p:nvPr/>
        </p:nvPicPr>
        <p:blipFill>
          <a:blip r:embed="rId6"/>
          <a:stretch>
            <a:fillRect/>
          </a:stretch>
        </p:blipFill>
        <p:spPr>
          <a:xfrm>
            <a:off x="8138711" y="3428580"/>
            <a:ext cx="3809999" cy="2378528"/>
          </a:xfrm>
          <a:prstGeom prst="rect">
            <a:avLst/>
          </a:prstGeom>
        </p:spPr>
      </p:pic>
    </p:spTree>
    <p:extLst>
      <p:ext uri="{BB962C8B-B14F-4D97-AF65-F5344CB8AC3E}">
        <p14:creationId xmlns:p14="http://schemas.microsoft.com/office/powerpoint/2010/main" val="165190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92B4-8921-4973-9CB6-681E663A4318}"/>
              </a:ext>
            </a:extLst>
          </p:cNvPr>
          <p:cNvSpPr>
            <a:spLocks noGrp="1"/>
          </p:cNvSpPr>
          <p:nvPr>
            <p:ph type="title"/>
          </p:nvPr>
        </p:nvSpPr>
        <p:spPr>
          <a:xfrm>
            <a:off x="541361" y="-19050"/>
            <a:ext cx="11650639" cy="1306738"/>
          </a:xfrm>
        </p:spPr>
        <p:txBody>
          <a:bodyPr>
            <a:normAutofit/>
          </a:bodyPr>
          <a:lstStyle/>
          <a:p>
            <a:r>
              <a:rPr lang="fr-FR" sz="2400" b="1">
                <a:solidFill>
                  <a:srgbClr val="099BDD"/>
                </a:solidFill>
                <a:latin typeface="Source Sans Pro" panose="020B0503030403020204" pitchFamily="34" charset="0"/>
                <a:ea typeface="Source Sans Pro" panose="020B0503030403020204" pitchFamily="34" charset="0"/>
              </a:rPr>
              <a:t>Comment le WPHF soutient-il les femmes et leurs organisations de la société civile ?</a:t>
            </a:r>
            <a:endParaRPr lang="en-US" sz="2400" b="1">
              <a:solidFill>
                <a:srgbClr val="099BDD"/>
              </a:solidFill>
              <a:latin typeface="Source Sans Pro" panose="020B0503030403020204" pitchFamily="34" charset="0"/>
              <a:ea typeface="Source Sans Pro" panose="020B0503030403020204" pitchFamily="34" charset="0"/>
            </a:endParaRPr>
          </a:p>
        </p:txBody>
      </p:sp>
      <p:pic>
        <p:nvPicPr>
          <p:cNvPr id="15" name="Picture 4">
            <a:extLst>
              <a:ext uri="{FF2B5EF4-FFF2-40B4-BE49-F238E27FC236}">
                <a16:creationId xmlns:a16="http://schemas.microsoft.com/office/drawing/2014/main" id="{675A32C0-131B-4640-A450-79F85D5496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53949" y="5881755"/>
            <a:ext cx="739018" cy="739018"/>
          </a:xfrm>
          <a:prstGeom prst="rect">
            <a:avLst/>
          </a:prstGeom>
        </p:spPr>
      </p:pic>
      <p:pic>
        <p:nvPicPr>
          <p:cNvPr id="5" name="Image 4" descr="Une image contenant texte, capture d’écran, Police, document&#10;&#10;Description générée automatiquement">
            <a:extLst>
              <a:ext uri="{FF2B5EF4-FFF2-40B4-BE49-F238E27FC236}">
                <a16:creationId xmlns:a16="http://schemas.microsoft.com/office/drawing/2014/main" id="{7FA4C4D5-170C-CC93-5049-E619A69F07B9}"/>
              </a:ext>
            </a:extLst>
          </p:cNvPr>
          <p:cNvPicPr>
            <a:picLocks noChangeAspect="1"/>
          </p:cNvPicPr>
          <p:nvPr/>
        </p:nvPicPr>
        <p:blipFill rotWithShape="1">
          <a:blip r:embed="rId4">
            <a:extLst>
              <a:ext uri="{28A0092B-C50C-407E-A947-70E740481C1C}">
                <a14:useLocalDpi xmlns:a14="http://schemas.microsoft.com/office/drawing/2010/main" val="0"/>
              </a:ext>
            </a:extLst>
          </a:blip>
          <a:srcRect l="2181" r="2697"/>
          <a:stretch/>
        </p:blipFill>
        <p:spPr>
          <a:xfrm>
            <a:off x="1919821" y="944171"/>
            <a:ext cx="7643447" cy="5913829"/>
          </a:xfrm>
          <a:prstGeom prst="rect">
            <a:avLst/>
          </a:prstGeom>
        </p:spPr>
      </p:pic>
      <p:sp>
        <p:nvSpPr>
          <p:cNvPr id="4" name="TextBox 3">
            <a:extLst>
              <a:ext uri="{FF2B5EF4-FFF2-40B4-BE49-F238E27FC236}">
                <a16:creationId xmlns:a16="http://schemas.microsoft.com/office/drawing/2014/main" id="{4EE34606-893C-D889-8192-830F6220C135}"/>
              </a:ext>
            </a:extLst>
          </p:cNvPr>
          <p:cNvSpPr txBox="1"/>
          <p:nvPr/>
        </p:nvSpPr>
        <p:spPr>
          <a:xfrm>
            <a:off x="2283782" y="1516238"/>
            <a:ext cx="2279340" cy="3877985"/>
          </a:xfrm>
          <a:prstGeom prst="rect">
            <a:avLst/>
          </a:prstGeom>
          <a:solidFill>
            <a:schemeClr val="bg1"/>
          </a:solidFill>
        </p:spPr>
        <p:txBody>
          <a:bodyPr wrap="square">
            <a:spAutoFit/>
          </a:bodyPr>
          <a:lstStyle/>
          <a:p>
            <a:pPr marL="0" marR="0" lvl="0" indent="0" rtl="0" eaLnBrk="1" fontAlgn="auto" latinLnBrk="0" hangingPunct="1">
              <a:lnSpc>
                <a:spcPct val="100000"/>
              </a:lnSpc>
              <a:spcBef>
                <a:spcPts val="0"/>
              </a:spcBef>
              <a:spcAft>
                <a:spcPts val="1200"/>
              </a:spcAft>
              <a:buClrTx/>
              <a:buSzTx/>
              <a:buFontTx/>
              <a:buNone/>
            </a:pPr>
            <a:r>
              <a:rPr lang="fr-CH" sz="1400" b="1">
                <a:solidFill>
                  <a:srgbClr val="B41E53"/>
                </a:solidFill>
                <a:latin typeface="Source Sans Pro"/>
                <a:ea typeface="Source Sans Pro"/>
              </a:rPr>
              <a:t>Cycle de financement régulier</a:t>
            </a:r>
            <a:endParaRPr lang="fr-FR" sz="1400" b="1">
              <a:latin typeface="Source Sans Pro"/>
            </a:endParaRPr>
          </a:p>
          <a:p>
            <a:pPr marL="0" marR="0" lvl="0" indent="0" rtl="0" eaLnBrk="1" fontAlgn="auto" latinLnBrk="0" hangingPunct="1">
              <a:lnSpc>
                <a:spcPct val="100000"/>
              </a:lnSpc>
              <a:spcBef>
                <a:spcPts val="0"/>
              </a:spcBef>
              <a:spcAft>
                <a:spcPts val="1200"/>
              </a:spcAft>
              <a:buClrTx/>
              <a:buSzTx/>
              <a:buFontTx/>
              <a:buNone/>
            </a:pPr>
            <a:r>
              <a:rPr lang="fr-FR" sz="1100" kern="1200">
                <a:solidFill>
                  <a:srgbClr val="002D41"/>
                </a:solidFill>
                <a:ea typeface="+mn-ea"/>
                <a:cs typeface="+mn-cs"/>
              </a:rPr>
              <a:t>Le </a:t>
            </a:r>
            <a:r>
              <a:rPr lang="fr-FR" sz="1100" b="1" kern="1200">
                <a:solidFill>
                  <a:srgbClr val="002D41"/>
                </a:solidFill>
                <a:ea typeface="+mn-ea"/>
                <a:cs typeface="+mn-cs"/>
              </a:rPr>
              <a:t>plus grand mécanisme de financement</a:t>
            </a:r>
            <a:r>
              <a:rPr lang="fr-FR" sz="1100" kern="1200">
                <a:solidFill>
                  <a:srgbClr val="002D41"/>
                </a:solidFill>
                <a:ea typeface="+mn-ea"/>
                <a:cs typeface="+mn-cs"/>
              </a:rPr>
              <a:t> du WPHF, le cycle de financement régulier, soutient </a:t>
            </a:r>
            <a:r>
              <a:rPr lang="fr-FR" sz="1100" b="1" kern="1200">
                <a:solidFill>
                  <a:srgbClr val="002D41"/>
                </a:solidFill>
                <a:ea typeface="+mn-ea"/>
                <a:cs typeface="+mn-cs"/>
              </a:rPr>
              <a:t>les organisations féminines locales de la société civile </a:t>
            </a:r>
            <a:r>
              <a:rPr lang="fr-FR" sz="1100" kern="1200">
                <a:solidFill>
                  <a:srgbClr val="002D41"/>
                </a:solidFill>
                <a:ea typeface="+mn-ea"/>
                <a:cs typeface="+mn-cs"/>
              </a:rPr>
              <a:t>en finançant: </a:t>
            </a:r>
          </a:p>
          <a:p>
            <a:pPr marL="285750" indent="-285750" algn="justLow">
              <a:lnSpc>
                <a:spcPct val="100000"/>
              </a:lnSpc>
              <a:spcBef>
                <a:spcPts val="0"/>
              </a:spcBef>
              <a:buFont typeface="Arial" panose="020B0604020202020204" pitchFamily="34" charset="0"/>
              <a:buChar char="•"/>
            </a:pPr>
            <a:r>
              <a:rPr lang="fr-FR" sz="1100" kern="1200">
                <a:solidFill>
                  <a:srgbClr val="002D41"/>
                </a:solidFill>
                <a:ea typeface="+mn-ea"/>
                <a:cs typeface="+mn-cs"/>
              </a:rPr>
              <a:t>leur travail </a:t>
            </a:r>
            <a:r>
              <a:rPr lang="fr-FR" sz="1100" b="1" kern="1200">
                <a:solidFill>
                  <a:srgbClr val="002D41"/>
                </a:solidFill>
                <a:ea typeface="+mn-ea"/>
                <a:cs typeface="+mn-cs"/>
              </a:rPr>
              <a:t>programmatique</a:t>
            </a:r>
            <a:r>
              <a:rPr lang="fr-FR" sz="1100" kern="1200">
                <a:solidFill>
                  <a:srgbClr val="002D41"/>
                </a:solidFill>
                <a:ea typeface="+mn-ea"/>
                <a:cs typeface="+mn-cs"/>
              </a:rPr>
              <a:t> sur les femmes, la paix et la sécurité et l'action humanitaire (max. 200.000 USD), et</a:t>
            </a:r>
          </a:p>
          <a:p>
            <a:pPr marL="285750" indent="-285750" algn="justLow">
              <a:lnSpc>
                <a:spcPct val="100000"/>
              </a:lnSpc>
              <a:spcBef>
                <a:spcPts val="0"/>
              </a:spcBef>
              <a:buFont typeface="Arial" panose="020B0604020202020204" pitchFamily="34" charset="0"/>
              <a:buChar char="•"/>
            </a:pPr>
            <a:r>
              <a:rPr lang="fr-FR" sz="1100" kern="1200">
                <a:solidFill>
                  <a:srgbClr val="002D41"/>
                </a:solidFill>
                <a:ea typeface="+mn-ea"/>
                <a:cs typeface="+mn-cs"/>
              </a:rPr>
              <a:t>leurs organisations, par le biais d'un financement </a:t>
            </a:r>
            <a:r>
              <a:rPr lang="fr-FR" sz="1100" b="1" kern="1200">
                <a:solidFill>
                  <a:srgbClr val="002D41"/>
                </a:solidFill>
                <a:ea typeface="+mn-ea"/>
                <a:cs typeface="+mn-cs"/>
              </a:rPr>
              <a:t>institutionnel</a:t>
            </a:r>
            <a:r>
              <a:rPr lang="fr-FR" sz="1100" kern="1200">
                <a:solidFill>
                  <a:srgbClr val="002D41"/>
                </a:solidFill>
                <a:ea typeface="+mn-ea"/>
                <a:cs typeface="+mn-cs"/>
              </a:rPr>
              <a:t> flexible (max. 30 000 USD).</a:t>
            </a:r>
          </a:p>
          <a:p>
            <a:pPr algn="justLow">
              <a:lnSpc>
                <a:spcPct val="100000"/>
              </a:lnSpc>
              <a:spcBef>
                <a:spcPts val="0"/>
              </a:spcBef>
            </a:pPr>
            <a:endParaRPr lang="fr-FR" sz="1100" kern="1200">
              <a:solidFill>
                <a:srgbClr val="002D41"/>
              </a:solidFill>
              <a:ea typeface="+mn-ea"/>
              <a:cs typeface="+mn-cs"/>
            </a:endParaRPr>
          </a:p>
          <a:p>
            <a:pPr algn="justLow">
              <a:lnSpc>
                <a:spcPct val="100000"/>
              </a:lnSpc>
              <a:spcBef>
                <a:spcPts val="0"/>
              </a:spcBef>
            </a:pPr>
            <a:r>
              <a:rPr lang="fr-FR" sz="1100" kern="1200">
                <a:solidFill>
                  <a:srgbClr val="002D41"/>
                </a:solidFill>
                <a:ea typeface="+mn-ea"/>
                <a:cs typeface="+mn-cs"/>
              </a:rPr>
              <a:t>Les candidatures ne sont acceptées que pour les appels à propositions annoncés dans un pays et à temps limité.</a:t>
            </a:r>
            <a:endParaRPr lang="en-US" sz="1100" kern="1200">
              <a:solidFill>
                <a:srgbClr val="002D41"/>
              </a:solidFill>
              <a:ea typeface="+mn-ea"/>
              <a:cs typeface="+mn-cs"/>
            </a:endParaRPr>
          </a:p>
        </p:txBody>
      </p:sp>
      <p:sp>
        <p:nvSpPr>
          <p:cNvPr id="6" name="TextBox 5">
            <a:extLst>
              <a:ext uri="{FF2B5EF4-FFF2-40B4-BE49-F238E27FC236}">
                <a16:creationId xmlns:a16="http://schemas.microsoft.com/office/drawing/2014/main" id="{0B9CE67E-AFAA-32E5-6EBC-665631EC31FF}"/>
              </a:ext>
            </a:extLst>
          </p:cNvPr>
          <p:cNvSpPr txBox="1"/>
          <p:nvPr/>
        </p:nvSpPr>
        <p:spPr>
          <a:xfrm>
            <a:off x="4715612" y="1511505"/>
            <a:ext cx="2599589" cy="4462760"/>
          </a:xfrm>
          <a:prstGeom prst="rect">
            <a:avLst/>
          </a:prstGeom>
          <a:solidFill>
            <a:schemeClr val="bg1"/>
          </a:solidFill>
        </p:spPr>
        <p:txBody>
          <a:bodyPr wrap="square">
            <a:spAutoFit/>
          </a:bodyPr>
          <a:lstStyle/>
          <a:p>
            <a:pPr>
              <a:spcAft>
                <a:spcPts val="1200"/>
              </a:spcAft>
            </a:pPr>
            <a:r>
              <a:rPr lang="fr-FR" sz="1200" b="1">
                <a:solidFill>
                  <a:srgbClr val="B41E53"/>
                </a:solidFill>
                <a:latin typeface="Source Sans Pro"/>
                <a:ea typeface="Source Sans Pro"/>
              </a:rPr>
              <a:t>Fenêtre de réponse rapide pour les femmes et les processus de paix</a:t>
            </a:r>
            <a:endParaRPr lang="fr-FR" sz="1050" kern="1200">
              <a:solidFill>
                <a:srgbClr val="002D41"/>
              </a:solidFill>
              <a:ea typeface="+mn-ea"/>
              <a:cs typeface="+mn-cs"/>
            </a:endParaRPr>
          </a:p>
          <a:p>
            <a:pPr marL="0" marR="0" lvl="0" indent="0" rtl="0" eaLnBrk="1" fontAlgn="auto" latinLnBrk="0" hangingPunct="1">
              <a:lnSpc>
                <a:spcPct val="100000"/>
              </a:lnSpc>
              <a:spcBef>
                <a:spcPts val="0"/>
              </a:spcBef>
              <a:spcAft>
                <a:spcPts val="1200"/>
              </a:spcAft>
              <a:buClrTx/>
              <a:buSzTx/>
              <a:buFontTx/>
              <a:buNone/>
            </a:pPr>
            <a:r>
              <a:rPr lang="fr-FR" sz="1050" kern="1200">
                <a:solidFill>
                  <a:srgbClr val="002D41"/>
                </a:solidFill>
                <a:ea typeface="+mn-ea"/>
                <a:cs typeface="+mn-cs"/>
              </a:rPr>
              <a:t>La fenêtre de réponse rapide (RRW) soutient les femmes qui œuvrent à la construction de la paix et les OSC féminines, afin de renforcer la participation et l'influence significatives des femmes dans les processus de paix formels (Track 1 &amp; 2) et la mise en œuvre des accords de paix, par le biais de :</a:t>
            </a:r>
          </a:p>
          <a:p>
            <a:pPr marL="171450" marR="0" lvl="0" indent="-171450" rtl="0" eaLnBrk="1" fontAlgn="auto" latinLnBrk="0" hangingPunct="1">
              <a:lnSpc>
                <a:spcPct val="100000"/>
              </a:lnSpc>
              <a:spcBef>
                <a:spcPts val="0"/>
              </a:spcBef>
              <a:spcAft>
                <a:spcPts val="1200"/>
              </a:spcAft>
              <a:buClrTx/>
              <a:buSzTx/>
              <a:buFont typeface="Arial" panose="020B0604020202020204" pitchFamily="34" charset="0"/>
              <a:buChar char="•"/>
            </a:pPr>
            <a:r>
              <a:rPr lang="fr-FR" sz="1050" kern="1200">
                <a:solidFill>
                  <a:srgbClr val="002D41"/>
                </a:solidFill>
                <a:ea typeface="+mn-ea"/>
                <a:cs typeface="+mn-cs"/>
              </a:rPr>
              <a:t>un </a:t>
            </a:r>
            <a:r>
              <a:rPr lang="fr-FR" sz="1050" b="1" kern="1200">
                <a:solidFill>
                  <a:srgbClr val="002D41"/>
                </a:solidFill>
                <a:ea typeface="+mn-ea"/>
                <a:cs typeface="+mn-cs"/>
              </a:rPr>
              <a:t>soutien</a:t>
            </a:r>
            <a:r>
              <a:rPr lang="fr-FR" sz="1050" kern="1200">
                <a:solidFill>
                  <a:srgbClr val="002D41"/>
                </a:solidFill>
                <a:ea typeface="+mn-ea"/>
                <a:cs typeface="+mn-cs"/>
              </a:rPr>
              <a:t> logistique et/ou technique </a:t>
            </a:r>
            <a:r>
              <a:rPr lang="fr-FR" sz="1050" b="1" kern="1200">
                <a:solidFill>
                  <a:srgbClr val="002D41"/>
                </a:solidFill>
                <a:ea typeface="+mn-ea"/>
                <a:cs typeface="+mn-cs"/>
              </a:rPr>
              <a:t>direct</a:t>
            </a:r>
            <a:r>
              <a:rPr lang="fr-FR" sz="1050" kern="1200">
                <a:solidFill>
                  <a:srgbClr val="002D41"/>
                </a:solidFill>
                <a:ea typeface="+mn-ea"/>
                <a:cs typeface="+mn-cs"/>
              </a:rPr>
              <a:t> aux individus et aux OSC (max. 25 000 USD), et </a:t>
            </a:r>
          </a:p>
          <a:p>
            <a:pPr marL="171450" marR="0" lvl="0" indent="-171450" rtl="0" eaLnBrk="1" fontAlgn="auto" latinLnBrk="0" hangingPunct="1">
              <a:lnSpc>
                <a:spcPct val="100000"/>
              </a:lnSpc>
              <a:spcBef>
                <a:spcPts val="0"/>
              </a:spcBef>
              <a:spcAft>
                <a:spcPts val="1200"/>
              </a:spcAft>
              <a:buClrTx/>
              <a:buSzTx/>
              <a:buFont typeface="Arial" panose="020B0604020202020204" pitchFamily="34" charset="0"/>
              <a:buChar char="•"/>
            </a:pPr>
            <a:r>
              <a:rPr lang="fr-FR" sz="1050">
                <a:solidFill>
                  <a:srgbClr val="002D41"/>
                </a:solidFill>
              </a:rPr>
              <a:t>d</a:t>
            </a:r>
            <a:r>
              <a:rPr lang="fr-FR" sz="1050" kern="1200">
                <a:solidFill>
                  <a:srgbClr val="002D41"/>
                </a:solidFill>
                <a:ea typeface="+mn-ea"/>
                <a:cs typeface="+mn-cs"/>
              </a:rPr>
              <a:t>e </a:t>
            </a:r>
            <a:r>
              <a:rPr lang="fr-FR" sz="1050" b="1" kern="1200">
                <a:solidFill>
                  <a:srgbClr val="002D41"/>
                </a:solidFill>
                <a:ea typeface="+mn-ea"/>
                <a:cs typeface="+mn-cs"/>
              </a:rPr>
              <a:t>petites subventions à court terme </a:t>
            </a:r>
            <a:r>
              <a:rPr lang="fr-FR" sz="1050" kern="1200">
                <a:solidFill>
                  <a:srgbClr val="002D41"/>
                </a:solidFill>
                <a:ea typeface="+mn-ea"/>
                <a:cs typeface="+mn-cs"/>
              </a:rPr>
              <a:t>aux OSC pour des interventions stratégiques et urgentes (max. 100 000 USD). </a:t>
            </a:r>
          </a:p>
          <a:p>
            <a:pPr marL="0" marR="0" lvl="0" indent="0" rtl="0" eaLnBrk="1" fontAlgn="auto" latinLnBrk="0" hangingPunct="1">
              <a:lnSpc>
                <a:spcPct val="100000"/>
              </a:lnSpc>
              <a:spcBef>
                <a:spcPts val="0"/>
              </a:spcBef>
              <a:spcAft>
                <a:spcPts val="1200"/>
              </a:spcAft>
              <a:buClrTx/>
              <a:buSzTx/>
              <a:buFontTx/>
              <a:buNone/>
            </a:pPr>
            <a:r>
              <a:rPr lang="fr-FR" sz="1050" kern="1200">
                <a:solidFill>
                  <a:srgbClr val="002D41"/>
                </a:solidFill>
                <a:ea typeface="+mn-ea"/>
                <a:cs typeface="+mn-cs"/>
              </a:rPr>
              <a:t>Les femmes qui œuvrent pour la paix et les OSC de défense des droits des femmes peuvent poser leur candidature par le biais d'un processus de candidature global sur une base continue.</a:t>
            </a:r>
            <a:endParaRPr lang="en-US" sz="1050" kern="1200">
              <a:solidFill>
                <a:srgbClr val="002D41"/>
              </a:solidFill>
              <a:ea typeface="+mn-ea"/>
              <a:cs typeface="+mn-cs"/>
            </a:endParaRPr>
          </a:p>
        </p:txBody>
      </p:sp>
      <p:sp>
        <p:nvSpPr>
          <p:cNvPr id="7" name="TextBox 6">
            <a:extLst>
              <a:ext uri="{FF2B5EF4-FFF2-40B4-BE49-F238E27FC236}">
                <a16:creationId xmlns:a16="http://schemas.microsoft.com/office/drawing/2014/main" id="{2E8AE30B-3204-69DA-4ECE-25C538EB519D}"/>
              </a:ext>
            </a:extLst>
          </p:cNvPr>
          <p:cNvSpPr txBox="1"/>
          <p:nvPr/>
        </p:nvSpPr>
        <p:spPr>
          <a:xfrm>
            <a:off x="7467691" y="1528469"/>
            <a:ext cx="2279340" cy="4170372"/>
          </a:xfrm>
          <a:prstGeom prst="rect">
            <a:avLst/>
          </a:prstGeom>
          <a:solidFill>
            <a:schemeClr val="bg1"/>
          </a:solidFill>
        </p:spPr>
        <p:txBody>
          <a:bodyPr wrap="square">
            <a:spAutoFit/>
          </a:bodyPr>
          <a:lstStyle/>
          <a:p>
            <a:pPr>
              <a:spcAft>
                <a:spcPts val="1200"/>
              </a:spcAft>
            </a:pPr>
            <a:r>
              <a:rPr lang="fr-FR" sz="1200" b="1">
                <a:solidFill>
                  <a:srgbClr val="B41E53"/>
                </a:solidFill>
                <a:latin typeface="Source Sans Pro"/>
                <a:ea typeface="Source Sans Pro"/>
              </a:rPr>
              <a:t>Fenêtre pour les femmes défenseures des droits humains (FDDH)</a:t>
            </a:r>
            <a:endParaRPr lang="fr-FR" sz="1050" kern="1200">
              <a:solidFill>
                <a:srgbClr val="002D41"/>
              </a:solidFill>
              <a:ea typeface="+mn-ea"/>
              <a:cs typeface="+mn-cs"/>
            </a:endParaRPr>
          </a:p>
          <a:p>
            <a:pPr marL="0" marR="0" lvl="0" indent="0" rtl="0" eaLnBrk="1" fontAlgn="auto" latinLnBrk="0" hangingPunct="1">
              <a:lnSpc>
                <a:spcPct val="100000"/>
              </a:lnSpc>
              <a:spcBef>
                <a:spcPts val="0"/>
              </a:spcBef>
              <a:spcAft>
                <a:spcPts val="1200"/>
              </a:spcAft>
              <a:buClrTx/>
              <a:buSzTx/>
              <a:buFontTx/>
              <a:buNone/>
            </a:pPr>
            <a:r>
              <a:rPr lang="fr-FR" sz="1050" kern="1200">
                <a:solidFill>
                  <a:srgbClr val="002D41"/>
                </a:solidFill>
                <a:ea typeface="+mn-ea"/>
                <a:cs typeface="+mn-cs"/>
              </a:rPr>
              <a:t>La Fenêtre de financement du WPHF pour les FDDH soutient les </a:t>
            </a:r>
            <a:r>
              <a:rPr lang="fr-FR" sz="1050" b="1" kern="1200">
                <a:solidFill>
                  <a:srgbClr val="002D41"/>
                </a:solidFill>
                <a:ea typeface="+mn-ea"/>
                <a:cs typeface="+mn-cs"/>
              </a:rPr>
              <a:t>personnes</a:t>
            </a:r>
            <a:r>
              <a:rPr lang="fr-FR" sz="1050" kern="1200">
                <a:solidFill>
                  <a:srgbClr val="002D41"/>
                </a:solidFill>
                <a:ea typeface="+mn-ea"/>
                <a:cs typeface="+mn-cs"/>
              </a:rPr>
              <a:t> originaires de pays en crise ou en conflit qui œuvrent à la promotion des droits humains et d'une paix inclusive, par le biais des actions suivantes :</a:t>
            </a:r>
          </a:p>
          <a:p>
            <a:pPr marL="171450" marR="0" lvl="0" indent="-171450" rtl="0" eaLnBrk="1" fontAlgn="auto" latinLnBrk="0" hangingPunct="1">
              <a:lnSpc>
                <a:spcPct val="100000"/>
              </a:lnSpc>
              <a:spcBef>
                <a:spcPts val="0"/>
              </a:spcBef>
              <a:spcAft>
                <a:spcPts val="1200"/>
              </a:spcAft>
              <a:buClrTx/>
              <a:buSzTx/>
              <a:buFont typeface="Arial" panose="020B0604020202020204" pitchFamily="34" charset="0"/>
              <a:buChar char="•"/>
            </a:pPr>
            <a:r>
              <a:rPr lang="fr-FR" sz="1050" kern="1200">
                <a:solidFill>
                  <a:srgbClr val="002D41"/>
                </a:solidFill>
                <a:ea typeface="+mn-ea"/>
                <a:cs typeface="+mn-cs"/>
              </a:rPr>
              <a:t>Soutien au plaidoyer (soutien logistique direct) pour influencer la prise de décision. et </a:t>
            </a:r>
          </a:p>
          <a:p>
            <a:pPr marL="171450" marR="0" lvl="0" indent="-171450" rtl="0" eaLnBrk="1" fontAlgn="auto" latinLnBrk="0" hangingPunct="1">
              <a:lnSpc>
                <a:spcPct val="100000"/>
              </a:lnSpc>
              <a:spcBef>
                <a:spcPts val="0"/>
              </a:spcBef>
              <a:spcAft>
                <a:spcPts val="1200"/>
              </a:spcAft>
              <a:buClrTx/>
              <a:buSzTx/>
              <a:buFont typeface="Arial" panose="020B0604020202020204" pitchFamily="34" charset="0"/>
              <a:buChar char="•"/>
            </a:pPr>
            <a:r>
              <a:rPr lang="fr-FR" sz="1050" kern="1200">
                <a:solidFill>
                  <a:srgbClr val="002D41"/>
                </a:solidFill>
                <a:ea typeface="+mn-ea"/>
                <a:cs typeface="+mn-cs"/>
              </a:rPr>
              <a:t>Filet de sécurité (financement </a:t>
            </a:r>
            <a:r>
              <a:rPr lang="fr-FR" sz="1050" b="1" kern="1200">
                <a:solidFill>
                  <a:srgbClr val="002D41"/>
                </a:solidFill>
                <a:ea typeface="+mn-ea"/>
                <a:cs typeface="+mn-cs"/>
              </a:rPr>
              <a:t>flexible</a:t>
            </a:r>
            <a:r>
              <a:rPr lang="fr-FR" sz="1050" kern="1200">
                <a:solidFill>
                  <a:srgbClr val="002D41"/>
                </a:solidFill>
                <a:ea typeface="+mn-ea"/>
                <a:cs typeface="+mn-cs"/>
              </a:rPr>
              <a:t>) pour couvrir les </a:t>
            </a:r>
            <a:r>
              <a:rPr lang="fr-FR" sz="1050" b="1" kern="1200">
                <a:solidFill>
                  <a:srgbClr val="002D41"/>
                </a:solidFill>
                <a:ea typeface="+mn-ea"/>
                <a:cs typeface="+mn-cs"/>
              </a:rPr>
              <a:t>besoins urgents en matière de sécurité </a:t>
            </a:r>
            <a:r>
              <a:rPr lang="fr-FR" sz="1050" kern="1200">
                <a:solidFill>
                  <a:srgbClr val="002D41"/>
                </a:solidFill>
                <a:ea typeface="+mn-ea"/>
                <a:cs typeface="+mn-cs"/>
              </a:rPr>
              <a:t>des FDDH en danger (max. 10 000 USD).</a:t>
            </a:r>
          </a:p>
          <a:p>
            <a:pPr marL="0" marR="0" lvl="0" indent="0" rtl="0" eaLnBrk="1" fontAlgn="auto" latinLnBrk="0" hangingPunct="1">
              <a:lnSpc>
                <a:spcPct val="100000"/>
              </a:lnSpc>
              <a:spcBef>
                <a:spcPts val="0"/>
              </a:spcBef>
              <a:spcAft>
                <a:spcPts val="1200"/>
              </a:spcAft>
              <a:buClrTx/>
              <a:buSzTx/>
              <a:buFontTx/>
              <a:buNone/>
            </a:pPr>
            <a:r>
              <a:rPr lang="fr-FR" sz="1050" kern="1200">
                <a:solidFill>
                  <a:srgbClr val="002D41"/>
                </a:solidFill>
                <a:ea typeface="+mn-ea"/>
                <a:cs typeface="+mn-cs"/>
              </a:rPr>
              <a:t>Les FDDH - individuelles et délégations - peuvent postuler via un processus de candidature global sur une base continue.</a:t>
            </a:r>
            <a:endParaRPr lang="en-US" sz="1050" kern="1200">
              <a:solidFill>
                <a:srgbClr val="002D41"/>
              </a:solidFill>
              <a:ea typeface="+mn-ea"/>
              <a:cs typeface="+mn-cs"/>
            </a:endParaRPr>
          </a:p>
        </p:txBody>
      </p:sp>
    </p:spTree>
    <p:extLst>
      <p:ext uri="{BB962C8B-B14F-4D97-AF65-F5344CB8AC3E}">
        <p14:creationId xmlns:p14="http://schemas.microsoft.com/office/powerpoint/2010/main" val="2275653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D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DDF3-147D-4ADC-ADC5-3BB4C4DF64E9}"/>
              </a:ext>
            </a:extLst>
          </p:cNvPr>
          <p:cNvSpPr>
            <a:spLocks noGrp="1"/>
          </p:cNvSpPr>
          <p:nvPr>
            <p:ph type="title"/>
          </p:nvPr>
        </p:nvSpPr>
        <p:spPr>
          <a:xfrm>
            <a:off x="453682" y="395673"/>
            <a:ext cx="10515600" cy="1325563"/>
          </a:xfrm>
        </p:spPr>
        <p:txBody>
          <a:bodyPr anchor="t">
            <a:normAutofit/>
          </a:bodyPr>
          <a:lstStyle/>
          <a:p>
            <a:r>
              <a:rPr lang="en-US" b="1">
                <a:solidFill>
                  <a:srgbClr val="00B0F0"/>
                </a:solidFill>
                <a:latin typeface="Source Sans Pro"/>
                <a:ea typeface="Source Sans Pro"/>
              </a:rPr>
              <a:t>WPHF </a:t>
            </a:r>
            <a:r>
              <a:rPr lang="en-US" b="1" err="1">
                <a:solidFill>
                  <a:srgbClr val="00B0F0"/>
                </a:solidFill>
                <a:latin typeface="Source Sans Pro"/>
                <a:ea typeface="Source Sans Pro"/>
              </a:rPr>
              <a:t>en</a:t>
            </a:r>
            <a:r>
              <a:rPr lang="en-US" b="1">
                <a:solidFill>
                  <a:srgbClr val="00B0F0"/>
                </a:solidFill>
                <a:latin typeface="Source Sans Pro"/>
                <a:ea typeface="Source Sans Pro"/>
              </a:rPr>
              <a:t> chiffres </a:t>
            </a:r>
            <a:r>
              <a:rPr lang="en-US" b="1" err="1">
                <a:solidFill>
                  <a:srgbClr val="00B0F0"/>
                </a:solidFill>
                <a:latin typeface="Source Sans Pro"/>
                <a:ea typeface="Source Sans Pro"/>
              </a:rPr>
              <a:t>clés</a:t>
            </a:r>
            <a:r>
              <a:rPr lang="en-US" b="1">
                <a:solidFill>
                  <a:srgbClr val="00B0F0"/>
                </a:solidFill>
                <a:latin typeface="Source Sans Pro"/>
                <a:ea typeface="Source Sans Pro"/>
              </a:rPr>
              <a:t> </a:t>
            </a:r>
            <a:r>
              <a:rPr lang="en-US" sz="3200" b="1">
                <a:solidFill>
                  <a:srgbClr val="00B0F0"/>
                </a:solidFill>
                <a:latin typeface="Source Sans Pro"/>
                <a:ea typeface="Source Sans Pro"/>
              </a:rPr>
              <a:t>(</a:t>
            </a:r>
            <a:r>
              <a:rPr lang="en-US" sz="3200" b="1" err="1">
                <a:solidFill>
                  <a:srgbClr val="00B0F0"/>
                </a:solidFill>
                <a:latin typeface="Source Sans Pro"/>
                <a:ea typeface="Source Sans Pro"/>
              </a:rPr>
              <a:t>Depuis</a:t>
            </a:r>
            <a:r>
              <a:rPr lang="en-US" sz="3200" b="1">
                <a:solidFill>
                  <a:srgbClr val="00B0F0"/>
                </a:solidFill>
                <a:latin typeface="Source Sans Pro"/>
                <a:ea typeface="Source Sans Pro"/>
              </a:rPr>
              <a:t> 2016) </a:t>
            </a:r>
            <a:r>
              <a:rPr lang="en-US" sz="2400" b="1">
                <a:solidFill>
                  <a:srgbClr val="FF0000"/>
                </a:solidFill>
                <a:latin typeface="Source Sans Pro"/>
                <a:ea typeface="Source Sans Pro"/>
              </a:rPr>
              <a:t>	</a:t>
            </a:r>
            <a:endParaRPr lang="en-US">
              <a:solidFill>
                <a:srgbClr val="FF0000"/>
              </a:solidFill>
              <a:latin typeface="Source Sans Pro"/>
              <a:ea typeface="Source Sans Pro"/>
            </a:endParaRPr>
          </a:p>
        </p:txBody>
      </p:sp>
      <p:pic>
        <p:nvPicPr>
          <p:cNvPr id="4" name="Picture 4" descr="A close up of a sign&#10;&#10;Description automatically generated">
            <a:extLst>
              <a:ext uri="{FF2B5EF4-FFF2-40B4-BE49-F238E27FC236}">
                <a16:creationId xmlns:a16="http://schemas.microsoft.com/office/drawing/2014/main" id="{F5BFD4E9-D89A-4746-BCA4-22ED7065E7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1648" y="272428"/>
            <a:ext cx="614756" cy="621652"/>
          </a:xfrm>
          <a:prstGeom prst="rect">
            <a:avLst/>
          </a:prstGeom>
        </p:spPr>
      </p:pic>
      <p:grpSp>
        <p:nvGrpSpPr>
          <p:cNvPr id="15" name="Group 14">
            <a:extLst>
              <a:ext uri="{FF2B5EF4-FFF2-40B4-BE49-F238E27FC236}">
                <a16:creationId xmlns:a16="http://schemas.microsoft.com/office/drawing/2014/main" id="{2C4E1101-A7CC-480F-9634-A26B53B2B05D}"/>
              </a:ext>
            </a:extLst>
          </p:cNvPr>
          <p:cNvGrpSpPr/>
          <p:nvPr/>
        </p:nvGrpSpPr>
        <p:grpSpPr>
          <a:xfrm>
            <a:off x="1984976" y="1539347"/>
            <a:ext cx="8964726" cy="4786841"/>
            <a:chOff x="2775181" y="1572800"/>
            <a:chExt cx="8112782" cy="4786841"/>
          </a:xfrm>
        </p:grpSpPr>
        <p:sp>
          <p:nvSpPr>
            <p:cNvPr id="31" name="TextBox 30">
              <a:extLst>
                <a:ext uri="{FF2B5EF4-FFF2-40B4-BE49-F238E27FC236}">
                  <a16:creationId xmlns:a16="http://schemas.microsoft.com/office/drawing/2014/main" id="{AA18866B-7FDE-4DD2-A83B-DD92D963E7DF}"/>
                </a:ext>
              </a:extLst>
            </p:cNvPr>
            <p:cNvSpPr txBox="1"/>
            <p:nvPr/>
          </p:nvSpPr>
          <p:spPr>
            <a:xfrm>
              <a:off x="6764493" y="1581152"/>
              <a:ext cx="34675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Total </a:t>
              </a:r>
              <a:r>
                <a:rPr kumimoji="0" lang="fr-CA" sz="1800" b="1"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du financement </a:t>
              </a:r>
              <a:r>
                <a:rPr kumimoji="0" lang="fr-CA" sz="1800" b="1" i="0" u="none" strike="noStrike" kern="1200" cap="none" spc="0" normalizeH="0" baseline="0" noProof="0" err="1">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mobilis</a:t>
              </a:r>
              <a:r>
                <a:rPr lang="fr-CH" b="1">
                  <a:solidFill>
                    <a:prstClr val="white"/>
                  </a:solidFill>
                  <a:latin typeface="Source Sans Pro SemiBold" panose="020B0603030403020204" pitchFamily="34" charset="0"/>
                  <a:ea typeface="Source Sans Pro SemiBold" panose="020B0603030403020204" pitchFamily="34" charset="0"/>
                </a:rPr>
                <a:t>é</a:t>
              </a:r>
              <a:r>
                <a:rPr kumimoji="0" lang="en-CA" sz="1800" b="1"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	</a:t>
              </a:r>
            </a:p>
          </p:txBody>
        </p:sp>
        <p:cxnSp>
          <p:nvCxnSpPr>
            <p:cNvPr id="42" name="Straight Connector 41">
              <a:extLst>
                <a:ext uri="{FF2B5EF4-FFF2-40B4-BE49-F238E27FC236}">
                  <a16:creationId xmlns:a16="http://schemas.microsoft.com/office/drawing/2014/main" id="{78E4F8D9-6AF2-45F8-9760-DDB497687091}"/>
                </a:ext>
              </a:extLst>
            </p:cNvPr>
            <p:cNvCxnSpPr>
              <a:cxnSpLocks/>
            </p:cNvCxnSpPr>
            <p:nvPr/>
          </p:nvCxnSpPr>
          <p:spPr>
            <a:xfrm>
              <a:off x="6244970" y="1572800"/>
              <a:ext cx="0" cy="47585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604D7D2-4A22-4003-8641-C673891E8E4A}"/>
                </a:ext>
              </a:extLst>
            </p:cNvPr>
            <p:cNvGrpSpPr/>
            <p:nvPr/>
          </p:nvGrpSpPr>
          <p:grpSpPr>
            <a:xfrm>
              <a:off x="2775182" y="1581109"/>
              <a:ext cx="7549432" cy="4332256"/>
              <a:chOff x="499018" y="743"/>
              <a:chExt cx="7489342" cy="4332256"/>
            </a:xfrm>
          </p:grpSpPr>
          <p:sp>
            <p:nvSpPr>
              <p:cNvPr id="50" name="TextBox 49">
                <a:extLst>
                  <a:ext uri="{FF2B5EF4-FFF2-40B4-BE49-F238E27FC236}">
                    <a16:creationId xmlns:a16="http://schemas.microsoft.com/office/drawing/2014/main" id="{7FA592CA-3BA9-4B73-86C8-FE0ACCE1CF5F}"/>
                  </a:ext>
                </a:extLst>
              </p:cNvPr>
              <p:cNvSpPr txBox="1"/>
              <p:nvPr/>
            </p:nvSpPr>
            <p:spPr>
              <a:xfrm>
                <a:off x="782555" y="743"/>
                <a:ext cx="2813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Appels</a:t>
                </a:r>
                <a:r>
                  <a:rPr kumimoji="0" lang="fr-CH"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 </a:t>
                </a:r>
                <a:r>
                  <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à Propositions </a:t>
                </a:r>
                <a:r>
                  <a:rPr kumimoji="0" lang="en-CA" sz="1800" b="1" i="0" u="none" strike="noStrike" kern="1200" cap="none" spc="0" normalizeH="0" baseline="0" noProof="0" dirty="0" err="1">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lancés</a:t>
                </a:r>
                <a:endParaRPr kumimoji="0" lang="fr-CH"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sp>
            <p:nvSpPr>
              <p:cNvPr id="51" name="TextBox 50">
                <a:extLst>
                  <a:ext uri="{FF2B5EF4-FFF2-40B4-BE49-F238E27FC236}">
                    <a16:creationId xmlns:a16="http://schemas.microsoft.com/office/drawing/2014/main" id="{4B8FC27E-A02E-442F-B846-4CDB0BAE305D}"/>
                  </a:ext>
                </a:extLst>
              </p:cNvPr>
              <p:cNvSpPr txBox="1"/>
              <p:nvPr/>
            </p:nvSpPr>
            <p:spPr>
              <a:xfrm>
                <a:off x="1631540" y="1806291"/>
                <a:ext cx="913945" cy="70788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4000" b="1">
                    <a:solidFill>
                      <a:srgbClr val="CE0862"/>
                    </a:solidFill>
                    <a:latin typeface="Calibri" panose="020F0502020204030204"/>
                    <a:ea typeface="Source Sans Pro SemiBold" panose="020B0603030403020204" pitchFamily="34" charset="0"/>
                  </a:defRPr>
                </a:lvl1pPr>
              </a:lstStyle>
              <a:p>
                <a:r>
                  <a:rPr lang="en-US" dirty="0"/>
                  <a:t>857</a:t>
                </a:r>
              </a:p>
            </p:txBody>
          </p:sp>
          <p:sp>
            <p:nvSpPr>
              <p:cNvPr id="52" name="TextBox 51">
                <a:extLst>
                  <a:ext uri="{FF2B5EF4-FFF2-40B4-BE49-F238E27FC236}">
                    <a16:creationId xmlns:a16="http://schemas.microsoft.com/office/drawing/2014/main" id="{659FACA4-B41C-49DC-8F62-0E835652F4C1}"/>
                  </a:ext>
                </a:extLst>
              </p:cNvPr>
              <p:cNvSpPr txBox="1"/>
              <p:nvPr/>
            </p:nvSpPr>
            <p:spPr>
              <a:xfrm>
                <a:off x="683103" y="3035801"/>
                <a:ext cx="28108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1</a:t>
                </a:r>
                <a:r>
                  <a:rPr kumimoji="0" lang="fr-CA" sz="2000" b="1" i="0" u="none" strike="noStrike" kern="1200" cap="none" spc="0" normalizeH="0" baseline="3000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er</a:t>
                </a:r>
                <a:r>
                  <a:rPr kumimoji="0" lang="fr-CA" sz="20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 financement ONU</a:t>
                </a:r>
                <a:r>
                  <a:rPr kumimoji="0" lang="en-CA" sz="20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
</a:t>
                </a:r>
              </a:p>
            </p:txBody>
          </p:sp>
          <p:sp>
            <p:nvSpPr>
              <p:cNvPr id="53" name="TextBox 52">
                <a:extLst>
                  <a:ext uri="{FF2B5EF4-FFF2-40B4-BE49-F238E27FC236}">
                    <a16:creationId xmlns:a16="http://schemas.microsoft.com/office/drawing/2014/main" id="{AC26A0AF-A0EE-42F7-82DF-C1439003BD97}"/>
                  </a:ext>
                </a:extLst>
              </p:cNvPr>
              <p:cNvSpPr txBox="1"/>
              <p:nvPr/>
            </p:nvSpPr>
            <p:spPr>
              <a:xfrm>
                <a:off x="1676218" y="3625113"/>
                <a:ext cx="112545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a:solidFill>
                      <a:srgbClr val="CE0862"/>
                    </a:solidFill>
                    <a:latin typeface="Calibri" panose="020F0502020204030204"/>
                    <a:ea typeface="Source Sans Pro SemiBold" panose="020B0603030403020204" pitchFamily="34" charset="0"/>
                  </a:rPr>
                  <a:t>44%</a:t>
                </a:r>
              </a:p>
            </p:txBody>
          </p:sp>
          <p:cxnSp>
            <p:nvCxnSpPr>
              <p:cNvPr id="54" name="Straight Connector 53">
                <a:extLst>
                  <a:ext uri="{FF2B5EF4-FFF2-40B4-BE49-F238E27FC236}">
                    <a16:creationId xmlns:a16="http://schemas.microsoft.com/office/drawing/2014/main" id="{9BE93451-127E-4FCF-B616-0B51B5CF8EAB}"/>
                  </a:ext>
                </a:extLst>
              </p:cNvPr>
              <p:cNvCxnSpPr>
                <a:cxnSpLocks/>
              </p:cNvCxnSpPr>
              <p:nvPr/>
            </p:nvCxnSpPr>
            <p:spPr>
              <a:xfrm>
                <a:off x="499018" y="2805139"/>
                <a:ext cx="7489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1ED7909-6F12-4BF7-B603-902C383BF1A6}"/>
                </a:ext>
              </a:extLst>
            </p:cNvPr>
            <p:cNvSpPr txBox="1"/>
            <p:nvPr/>
          </p:nvSpPr>
          <p:spPr>
            <a:xfrm>
              <a:off x="3990670" y="1944825"/>
              <a:ext cx="92127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CE0862"/>
                  </a:solidFill>
                  <a:latin typeface="Calibri" panose="020F0502020204030204"/>
                  <a:ea typeface="Source Sans Pro SemiBold" panose="020B0603030403020204" pitchFamily="34" charset="0"/>
                </a:rPr>
                <a:t>109</a:t>
              </a:r>
            </a:p>
          </p:txBody>
        </p:sp>
        <p:sp>
          <p:nvSpPr>
            <p:cNvPr id="70" name="TextBox 69">
              <a:extLst>
                <a:ext uri="{FF2B5EF4-FFF2-40B4-BE49-F238E27FC236}">
                  <a16:creationId xmlns:a16="http://schemas.microsoft.com/office/drawing/2014/main" id="{C63A873B-65B3-4533-8346-B89EB82B2B47}"/>
                </a:ext>
              </a:extLst>
            </p:cNvPr>
            <p:cNvSpPr txBox="1"/>
            <p:nvPr/>
          </p:nvSpPr>
          <p:spPr>
            <a:xfrm>
              <a:off x="6485882" y="4592370"/>
              <a:ext cx="4402081"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Calibri" panose="020F0502020204030204"/>
                  <a:ea typeface="Source Sans Pro SemiBold" panose="020B0603030403020204" pitchFamily="34" charset="0"/>
                  <a:cs typeface="+mn-cs"/>
                </a:rPr>
                <a:t>Bénéficiaires</a:t>
              </a:r>
              <a:r>
                <a:rPr kumimoji="0" lang="en-US" sz="2000" b="1" i="0" u="none" strike="noStrike" kern="1200" cap="none" spc="0" normalizeH="0" baseline="0" noProof="0" dirty="0">
                  <a:ln>
                    <a:noFill/>
                  </a:ln>
                  <a:solidFill>
                    <a:prstClr val="white"/>
                  </a:solidFill>
                  <a:effectLst/>
                  <a:uLnTx/>
                  <a:uFillTx/>
                  <a:latin typeface="Calibri" panose="020F0502020204030204"/>
                  <a:ea typeface="Source Sans Pro SemiBold" panose="020B0603030403020204" pitchFamily="34" charset="0"/>
                  <a:cs typeface="+mn-cs"/>
                </a:rPr>
                <a:t> directs </a:t>
              </a:r>
              <a:r>
                <a:rPr kumimoji="0" lang="en-US" sz="1600" b="0" i="0" u="none" strike="noStrike" kern="1200" cap="none" spc="0" normalizeH="0" baseline="0" noProof="0" dirty="0">
                  <a:ln>
                    <a:noFill/>
                  </a:ln>
                  <a:solidFill>
                    <a:prstClr val="white"/>
                  </a:solidFill>
                  <a:effectLst/>
                  <a:uLnTx/>
                  <a:uFillTx/>
                  <a:latin typeface="Calibri" panose="020F0502020204030204"/>
                  <a:ea typeface="Source Sans Pro SemiBold" panose="020B0603030403020204" pitchFamily="34" charset="0"/>
                  <a:cs typeface="+mn-cs"/>
                </a:rPr>
                <a:t>(est.)</a:t>
              </a:r>
              <a:endParaRPr kumimoji="0" lang="en-US" sz="2000" b="0" i="0" u="none" strike="noStrike" kern="1200" cap="none" spc="0" normalizeH="0" baseline="0" noProof="0" dirty="0">
                <a:ln>
                  <a:noFill/>
                </a:ln>
                <a:solidFill>
                  <a:prstClr val="white"/>
                </a:solidFill>
                <a:effectLst/>
                <a:uLnTx/>
                <a:uFillTx/>
                <a:latin typeface="Calibri" panose="020F0502020204030204"/>
                <a:ea typeface="Source Sans Pro SemiBold" panose="020B06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CE0862"/>
                  </a:solidFill>
                  <a:latin typeface="Calibri" panose="020F0502020204030204"/>
                  <a:ea typeface="Source Sans Pro SemiBold" panose="020B0603030403020204" pitchFamily="34" charset="0"/>
                </a:rPr>
                <a:t>5</a:t>
              </a:r>
              <a:r>
                <a:rPr kumimoji="0" lang="en-US" sz="3200" b="1" i="0" u="none" strike="noStrike" kern="1200" cap="none" spc="0" normalizeH="0" baseline="0" noProof="0" dirty="0">
                  <a:ln>
                    <a:noFill/>
                  </a:ln>
                  <a:solidFill>
                    <a:srgbClr val="CE0862"/>
                  </a:solidFill>
                  <a:effectLst/>
                  <a:uLnTx/>
                  <a:uFillTx/>
                  <a:latin typeface="Calibri" panose="020F0502020204030204"/>
                  <a:ea typeface="Source Sans Pro SemiBold" panose="020B0603030403020204" pitchFamily="34" charset="0"/>
                  <a:cs typeface="+mn-cs"/>
                </a:rPr>
                <a:t> M </a:t>
              </a:r>
              <a:r>
                <a:rPr kumimoji="0" lang="en-US" sz="2400" b="0" i="0" u="none" strike="noStrike" kern="1200" cap="none" spc="0" normalizeH="0" baseline="0" noProof="0" dirty="0">
                  <a:ln>
                    <a:noFill/>
                  </a:ln>
                  <a:solidFill>
                    <a:srgbClr val="099BDD"/>
                  </a:solidFill>
                  <a:effectLst/>
                  <a:uLnTx/>
                  <a:uFillTx/>
                  <a:latin typeface="Calibri" panose="020F0502020204030204"/>
                  <a:ea typeface="Source Sans Pro SemiBold" panose="020B0603030403020204" pitchFamily="34" charset="0"/>
                  <a:cs typeface="+mn-cs"/>
                </a:rPr>
                <a:t>(74% femmes &amp; filles)</a:t>
              </a:r>
              <a:endParaRPr kumimoji="0" lang="en-US" sz="2800" b="0" i="0" u="none" strike="noStrike" kern="1200" cap="none" spc="0" normalizeH="0" baseline="0" noProof="0" dirty="0">
                <a:ln>
                  <a:noFill/>
                </a:ln>
                <a:solidFill>
                  <a:srgbClr val="099BDD"/>
                </a:solidFill>
                <a:effectLst/>
                <a:uLnTx/>
                <a:uFillTx/>
                <a:latin typeface="Calibri" panose="020F0502020204030204"/>
                <a:ea typeface="Source Sans Pro SemiBold" panose="020B0603030403020204" pitchFamily="34" charset="0"/>
                <a:cs typeface="+mn-cs"/>
              </a:endParaRPr>
            </a:p>
          </p:txBody>
        </p:sp>
        <p:sp>
          <p:nvSpPr>
            <p:cNvPr id="72" name="TextBox 71">
              <a:extLst>
                <a:ext uri="{FF2B5EF4-FFF2-40B4-BE49-F238E27FC236}">
                  <a16:creationId xmlns:a16="http://schemas.microsoft.com/office/drawing/2014/main" id="{6C7DC483-C069-4A68-9EEE-87385EFC86F6}"/>
                </a:ext>
              </a:extLst>
            </p:cNvPr>
            <p:cNvSpPr txBox="1"/>
            <p:nvPr/>
          </p:nvSpPr>
          <p:spPr>
            <a:xfrm>
              <a:off x="6503600" y="5467089"/>
              <a:ext cx="4147431"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err="1">
                  <a:ln>
                    <a:noFill/>
                  </a:ln>
                  <a:solidFill>
                    <a:prstClr val="white"/>
                  </a:solidFill>
                  <a:effectLst/>
                  <a:uLnTx/>
                  <a:uFillTx/>
                  <a:latin typeface="Calibri" panose="020F0502020204030204"/>
                  <a:ea typeface="Source Sans Pro SemiBold" panose="020B0603030403020204" pitchFamily="34" charset="0"/>
                  <a:cs typeface="+mn-cs"/>
                </a:rPr>
                <a:t>Bénéficiaires</a:t>
              </a:r>
              <a:r>
                <a:rPr kumimoji="0" lang="en-US" sz="2000" b="1"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rPr>
                <a:t> </a:t>
              </a:r>
              <a:r>
                <a:rPr kumimoji="0" lang="en-US" sz="2000" b="1" i="0" u="none" strike="noStrike" kern="1200" cap="none" spc="0" normalizeH="0" baseline="0" noProof="0" err="1">
                  <a:ln>
                    <a:noFill/>
                  </a:ln>
                  <a:solidFill>
                    <a:prstClr val="white"/>
                  </a:solidFill>
                  <a:effectLst/>
                  <a:uLnTx/>
                  <a:uFillTx/>
                  <a:latin typeface="Calibri" panose="020F0502020204030204"/>
                  <a:ea typeface="Source Sans Pro SemiBold" panose="020B0603030403020204" pitchFamily="34" charset="0"/>
                  <a:cs typeface="+mn-cs"/>
                </a:rPr>
                <a:t>indirects</a:t>
              </a:r>
              <a:r>
                <a:rPr kumimoji="0" lang="en-US" sz="2000" b="1"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rPr>
                <a:t>
</a:t>
              </a:r>
              <a:r>
                <a:rPr kumimoji="0" lang="en-US" sz="32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rPr>
                <a:t>45 M</a:t>
              </a:r>
              <a:endParaRPr kumimoji="0" lang="en-US" sz="20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endParaRPr>
            </a:p>
          </p:txBody>
        </p:sp>
        <p:sp>
          <p:nvSpPr>
            <p:cNvPr id="37" name="TextBox 36">
              <a:extLst>
                <a:ext uri="{FF2B5EF4-FFF2-40B4-BE49-F238E27FC236}">
                  <a16:creationId xmlns:a16="http://schemas.microsoft.com/office/drawing/2014/main" id="{7214971C-7C88-4E63-B2AA-AD97C190EF17}"/>
                </a:ext>
              </a:extLst>
            </p:cNvPr>
            <p:cNvSpPr txBox="1"/>
            <p:nvPr/>
          </p:nvSpPr>
          <p:spPr>
            <a:xfrm>
              <a:off x="6816168" y="1910398"/>
              <a:ext cx="3099592" cy="707886"/>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4000" b="1" i="0" u="none" strike="noStrike" cap="none" spc="0" normalizeH="0" baseline="0">
                  <a:ln>
                    <a:noFill/>
                  </a:ln>
                  <a:solidFill>
                    <a:srgbClr val="B41E53"/>
                  </a:solidFill>
                  <a:effectLst/>
                  <a:uLnTx/>
                  <a:uFillTx/>
                  <a:latin typeface="Calibri" panose="020F0502020204030204"/>
                  <a:ea typeface="Source Sans Pro SemiBold" panose="020B0603030403020204" pitchFamily="34" charset="0"/>
                </a:defRPr>
              </a:lvl1pPr>
            </a:lstStyle>
            <a:p>
              <a:r>
                <a:rPr lang="en-US" dirty="0">
                  <a:solidFill>
                    <a:srgbClr val="CE0862"/>
                  </a:solidFill>
                </a:rPr>
                <a:t>$ 221 million</a:t>
              </a:r>
            </a:p>
          </p:txBody>
        </p:sp>
        <p:sp>
          <p:nvSpPr>
            <p:cNvPr id="38" name="TextBox 37">
              <a:extLst>
                <a:ext uri="{FF2B5EF4-FFF2-40B4-BE49-F238E27FC236}">
                  <a16:creationId xmlns:a16="http://schemas.microsoft.com/office/drawing/2014/main" id="{F25005DD-E011-4E2E-BC75-64362E0CA0DA}"/>
                </a:ext>
              </a:extLst>
            </p:cNvPr>
            <p:cNvSpPr txBox="1"/>
            <p:nvPr/>
          </p:nvSpPr>
          <p:spPr>
            <a:xfrm>
              <a:off x="2931196" y="1584726"/>
              <a:ext cx="29767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sp>
          <p:nvSpPr>
            <p:cNvPr id="39" name="TextBox 38">
              <a:extLst>
                <a:ext uri="{FF2B5EF4-FFF2-40B4-BE49-F238E27FC236}">
                  <a16:creationId xmlns:a16="http://schemas.microsoft.com/office/drawing/2014/main" id="{535D20C9-56E2-4DE1-A556-D49977237849}"/>
                </a:ext>
              </a:extLst>
            </p:cNvPr>
            <p:cNvSpPr txBox="1"/>
            <p:nvPr/>
          </p:nvSpPr>
          <p:spPr>
            <a:xfrm>
              <a:off x="7182579" y="3389958"/>
              <a:ext cx="129060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CE0862"/>
                  </a:solidFill>
                  <a:latin typeface="Calibri" panose="020F0502020204030204"/>
                  <a:ea typeface="Source Sans Pro SemiBold" panose="020B0603030403020204" pitchFamily="34" charset="0"/>
                </a:rPr>
                <a:t>1340</a:t>
              </a:r>
            </a:p>
          </p:txBody>
        </p:sp>
        <p:sp>
          <p:nvSpPr>
            <p:cNvPr id="40" name="TextBox 39">
              <a:extLst>
                <a:ext uri="{FF2B5EF4-FFF2-40B4-BE49-F238E27FC236}">
                  <a16:creationId xmlns:a16="http://schemas.microsoft.com/office/drawing/2014/main" id="{5DD2ED91-EFA9-4752-BC76-8119DD0775D7}"/>
                </a:ext>
              </a:extLst>
            </p:cNvPr>
            <p:cNvSpPr txBox="1"/>
            <p:nvPr/>
          </p:nvSpPr>
          <p:spPr>
            <a:xfrm>
              <a:off x="6934341" y="2959759"/>
              <a:ext cx="21537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OCSs </a:t>
              </a:r>
              <a:r>
                <a:rPr lang="en-CA" sz="2000" b="1" dirty="0">
                  <a:solidFill>
                    <a:prstClr val="white"/>
                  </a:solidFill>
                  <a:latin typeface="Source Sans Pro SemiBold" panose="020B0603030403020204" pitchFamily="34" charset="0"/>
                  <a:ea typeface="Source Sans Pro SemiBold" panose="020B0603030403020204" pitchFamily="34" charset="0"/>
                </a:rPr>
                <a:t>s</a:t>
              </a:r>
              <a:r>
                <a:rPr kumimoji="0" lang="en-CA" sz="2000" b="1" i="0" u="none" strike="noStrike" kern="1200" cap="none" spc="0" normalizeH="0" baseline="0" noProof="0" dirty="0" err="1">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outenues</a:t>
              </a:r>
              <a:endParaRPr kumimoji="0" lang="en-CA" sz="20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cxnSp>
          <p:nvCxnSpPr>
            <p:cNvPr id="43" name="Straight Connector 42">
              <a:extLst>
                <a:ext uri="{FF2B5EF4-FFF2-40B4-BE49-F238E27FC236}">
                  <a16:creationId xmlns:a16="http://schemas.microsoft.com/office/drawing/2014/main" id="{71D40AEF-5BBC-4A96-A3FC-7C9EEF122A6D}"/>
                </a:ext>
              </a:extLst>
            </p:cNvPr>
            <p:cNvCxnSpPr>
              <a:cxnSpLocks/>
            </p:cNvCxnSpPr>
            <p:nvPr/>
          </p:nvCxnSpPr>
          <p:spPr>
            <a:xfrm>
              <a:off x="2775181" y="2802819"/>
              <a:ext cx="7456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33420A3-5B3A-407D-91D4-13BE1F7E42E3}"/>
              </a:ext>
            </a:extLst>
          </p:cNvPr>
          <p:cNvSpPr txBox="1"/>
          <p:nvPr/>
        </p:nvSpPr>
        <p:spPr>
          <a:xfrm>
            <a:off x="173621" y="6456371"/>
            <a:ext cx="2903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1" u="none" strike="noStrike" kern="1200" cap="none" spc="0" normalizeH="0" baseline="0" noProof="0" dirty="0">
                <a:ln>
                  <a:noFill/>
                </a:ln>
                <a:solidFill>
                  <a:prstClr val="white"/>
                </a:solidFill>
                <a:effectLst/>
                <a:uLnTx/>
                <a:uFillTx/>
                <a:latin typeface="Calibri" panose="020F0502020204030204"/>
                <a:ea typeface="+mn-ea"/>
                <a:cs typeface="+mn-cs"/>
              </a:rPr>
              <a:t>Du 1e novembre 2024</a:t>
            </a:r>
            <a:endParaRPr kumimoji="0" lang="en-CA"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26B65C8-86CB-A743-DE8F-C6818CAF1743}"/>
              </a:ext>
            </a:extLst>
          </p:cNvPr>
          <p:cNvSpPr txBox="1"/>
          <p:nvPr/>
        </p:nvSpPr>
        <p:spPr>
          <a:xfrm>
            <a:off x="8182891" y="3367980"/>
            <a:ext cx="3385029" cy="892552"/>
          </a:xfrm>
          <a:prstGeom prst="rect">
            <a:avLst/>
          </a:prstGeom>
          <a:noFill/>
        </p:spPr>
        <p:txBody>
          <a:bodyPr wrap="square">
            <a:spAutoFit/>
          </a:bodyPr>
          <a:lstStyle/>
          <a:p>
            <a:r>
              <a:rPr kumimoji="0" lang="en-US" b="1" i="0" u="none" strike="noStrike" kern="1200" cap="none" spc="0" normalizeH="0" baseline="0" noProof="0">
                <a:ln>
                  <a:noFill/>
                </a:ln>
                <a:solidFill>
                  <a:srgbClr val="099BDD"/>
                </a:solidFill>
                <a:effectLst/>
                <a:uLnTx/>
                <a:uFillTx/>
                <a:latin typeface="Calibri" panose="020F0502020204030204"/>
                <a:ea typeface="Source Sans Pro SemiBold" panose="020B0603030403020204" pitchFamily="34" charset="0"/>
                <a:cs typeface="+mn-cs"/>
              </a:rPr>
              <a:t>87% </a:t>
            </a:r>
            <a:r>
              <a:rPr kumimoji="0" lang="en-US" sz="1600" i="0" u="none" strike="noStrike" kern="1200" cap="none" spc="0" normalizeH="0" baseline="0" noProof="0">
                <a:ln>
                  <a:noFill/>
                </a:ln>
                <a:solidFill>
                  <a:srgbClr val="099BDD"/>
                </a:solidFill>
                <a:effectLst/>
                <a:uLnTx/>
                <a:uFillTx/>
                <a:latin typeface="Calibri" panose="020F0502020204030204"/>
                <a:ea typeface="Source Sans Pro SemiBold" panose="020B0603030403020204" pitchFamily="34" charset="0"/>
                <a:cs typeface="+mn-cs"/>
              </a:rPr>
              <a:t>de </a:t>
            </a:r>
            <a:r>
              <a:rPr kumimoji="0" lang="en-US" sz="1600" b="0" i="0" u="none" strike="noStrike" kern="1200" cap="none" spc="0" normalizeH="0" baseline="0" noProof="0">
                <a:ln>
                  <a:noFill/>
                </a:ln>
                <a:solidFill>
                  <a:srgbClr val="099BDD"/>
                </a:solidFill>
                <a:effectLst/>
                <a:uLnTx/>
                <a:uFillTx/>
                <a:latin typeface="Calibri" panose="020F0502020204030204"/>
                <a:ea typeface="Source Sans Pro SemiBold" panose="020B0603030403020204" pitchFamily="34" charset="0"/>
                <a:cs typeface="+mn-cs"/>
              </a:rPr>
              <a:t>d</a:t>
            </a:r>
            <a:r>
              <a:rPr kumimoji="0" lang="fr-CH" sz="1600" b="0" i="0" u="none" strike="noStrike" kern="1200" cap="none" spc="0" normalizeH="0" baseline="0" noProof="0" err="1">
                <a:ln>
                  <a:noFill/>
                </a:ln>
                <a:solidFill>
                  <a:srgbClr val="099BDD"/>
                </a:solidFill>
                <a:effectLst/>
                <a:uLnTx/>
                <a:uFillTx/>
                <a:latin typeface="Calibri" panose="020F0502020204030204"/>
                <a:ea typeface="Source Sans Pro SemiBold" panose="020B0603030403020204" pitchFamily="34" charset="0"/>
                <a:cs typeface="+mn-cs"/>
              </a:rPr>
              <a:t>éfense</a:t>
            </a:r>
            <a:r>
              <a:rPr kumimoji="0" lang="fr-CH" sz="1600" b="0" i="0" u="none" strike="noStrike" kern="1200" cap="none" spc="0" normalizeH="0" baseline="0" noProof="0">
                <a:ln>
                  <a:noFill/>
                </a:ln>
                <a:solidFill>
                  <a:srgbClr val="099BDD"/>
                </a:solidFill>
                <a:effectLst/>
                <a:uLnTx/>
                <a:uFillTx/>
                <a:latin typeface="Calibri" panose="020F0502020204030204"/>
                <a:ea typeface="Source Sans Pro SemiBold" panose="020B0603030403020204" pitchFamily="34" charset="0"/>
                <a:cs typeface="+mn-cs"/>
              </a:rPr>
              <a:t> des droits/dirigées par des femmes</a:t>
            </a:r>
          </a:p>
          <a:p>
            <a:r>
              <a:rPr lang="fr-CH" b="1">
                <a:solidFill>
                  <a:srgbClr val="099BDD"/>
                </a:solidFill>
                <a:latin typeface="Calibri" panose="020F0502020204030204"/>
                <a:ea typeface="Source Sans Pro SemiBold" panose="020B0603030403020204" pitchFamily="34" charset="0"/>
              </a:rPr>
              <a:t>9% </a:t>
            </a:r>
            <a:r>
              <a:rPr lang="fr-CH" sz="1600">
                <a:solidFill>
                  <a:srgbClr val="099BDD"/>
                </a:solidFill>
                <a:latin typeface="Calibri" panose="020F0502020204030204"/>
                <a:ea typeface="Source Sans Pro SemiBold" panose="020B0603030403020204" pitchFamily="34" charset="0"/>
              </a:rPr>
              <a:t>jeunes/dirigées par des jeunes</a:t>
            </a:r>
            <a:endParaRPr kumimoji="0" lang="fr-CH" b="1" i="0" u="none" strike="noStrike" kern="1200" cap="none" spc="0" normalizeH="0" baseline="0" noProof="0">
              <a:ln>
                <a:noFill/>
              </a:ln>
              <a:solidFill>
                <a:srgbClr val="099BDD"/>
              </a:solidFill>
              <a:effectLst/>
              <a:uLnTx/>
              <a:uFillTx/>
              <a:latin typeface="Calibri" panose="020F0502020204030204"/>
              <a:ea typeface="Source Sans Pro SemiBold" panose="020B0603030403020204" pitchFamily="34" charset="0"/>
              <a:cs typeface="+mn-cs"/>
            </a:endParaRPr>
          </a:p>
        </p:txBody>
      </p:sp>
      <p:sp>
        <p:nvSpPr>
          <p:cNvPr id="3" name="TextBox 2">
            <a:extLst>
              <a:ext uri="{FF2B5EF4-FFF2-40B4-BE49-F238E27FC236}">
                <a16:creationId xmlns:a16="http://schemas.microsoft.com/office/drawing/2014/main" id="{5512A134-9A6C-4B31-25EF-3385C1E3A5ED}"/>
              </a:ext>
            </a:extLst>
          </p:cNvPr>
          <p:cNvSpPr txBox="1"/>
          <p:nvPr/>
        </p:nvSpPr>
        <p:spPr>
          <a:xfrm>
            <a:off x="2651620" y="3059668"/>
            <a:ext cx="23598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solidFill>
                  <a:prstClr val="white"/>
                </a:solidFill>
                <a:latin typeface="Source Sans Pro SemiBold" panose="020B0603030403020204" pitchFamily="34" charset="0"/>
                <a:ea typeface="Source Sans Pro SemiBold" panose="020B0603030403020204" pitchFamily="34" charset="0"/>
              </a:rPr>
              <a:t>Subventions </a:t>
            </a:r>
            <a:r>
              <a:rPr lang="en-CA" b="1" dirty="0" err="1">
                <a:solidFill>
                  <a:prstClr val="white"/>
                </a:solidFill>
                <a:latin typeface="Source Sans Pro SemiBold" panose="020B0603030403020204" pitchFamily="34" charset="0"/>
                <a:ea typeface="Source Sans Pro SemiBold" panose="020B0603030403020204" pitchFamily="34" charset="0"/>
              </a:rPr>
              <a:t>fournies</a:t>
            </a:r>
            <a:endPar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spTree>
    <p:extLst>
      <p:ext uri="{BB962C8B-B14F-4D97-AF65-F5344CB8AC3E}">
        <p14:creationId xmlns:p14="http://schemas.microsoft.com/office/powerpoint/2010/main" val="3113650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PHF ">
      <a:dk1>
        <a:srgbClr val="002D41"/>
      </a:dk1>
      <a:lt1>
        <a:sysClr val="window" lastClr="FFFFFF"/>
      </a:lt1>
      <a:dk2>
        <a:srgbClr val="009FE4"/>
      </a:dk2>
      <a:lt2>
        <a:srgbClr val="EFEFEF"/>
      </a:lt2>
      <a:accent1>
        <a:srgbClr val="00B2FF"/>
      </a:accent1>
      <a:accent2>
        <a:srgbClr val="009FE4"/>
      </a:accent2>
      <a:accent3>
        <a:srgbClr val="002D41"/>
      </a:accent3>
      <a:accent4>
        <a:srgbClr val="CE0862"/>
      </a:accent4>
      <a:accent5>
        <a:srgbClr val="B40050"/>
      </a:accent5>
      <a:accent6>
        <a:srgbClr val="EFEFEF"/>
      </a:accent6>
      <a:hlink>
        <a:srgbClr val="009FE4"/>
      </a:hlink>
      <a:folHlink>
        <a:srgbClr val="00B2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HF PP Template FINAL programme" id="{BC47BE68-A894-1A4B-B0E1-91CFC955091F}" vid="{2A0F3BF5-BAA8-A14F-8C49-1C4C177494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3574</Words>
  <Application>Microsoft Office PowerPoint</Application>
  <PresentationFormat>Widescreen</PresentationFormat>
  <Paragraphs>258</Paragraphs>
  <Slides>21</Slides>
  <Notes>14</Notes>
  <HiddenSlides>5</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Arial</vt:lpstr>
      <vt:lpstr>Calibri</vt:lpstr>
      <vt:lpstr>Calibri Light</vt:lpstr>
      <vt:lpstr>Source Sans Pro</vt:lpstr>
      <vt:lpstr>Source Sans Pro Black</vt:lpstr>
      <vt:lpstr>Source Sans Pro Light</vt:lpstr>
      <vt:lpstr>Source Sans Pro Semibold</vt:lpstr>
      <vt:lpstr>Source Sans Pro Semibold</vt:lpstr>
      <vt:lpstr>Times New Roman</vt:lpstr>
      <vt:lpstr>Wingdings</vt:lpstr>
      <vt:lpstr>Wingdings 3</vt:lpstr>
      <vt:lpstr>Office Theme</vt:lpstr>
      <vt:lpstr>1_Office Theme</vt:lpstr>
      <vt:lpstr>Session d’information WPHF Haiti</vt:lpstr>
      <vt:lpstr>Ordre du jour</vt:lpstr>
      <vt:lpstr>PowerPoint Presentation</vt:lpstr>
      <vt:lpstr>La gouvernance du WPHF</vt:lpstr>
      <vt:lpstr>PowerPoint Presentation</vt:lpstr>
      <vt:lpstr>PowerPoint Presentation</vt:lpstr>
      <vt:lpstr>Centre d'apprentissage global du WPHF (L-HUB)</vt:lpstr>
      <vt:lpstr>Comment le WPHF soutient-il les femmes et leurs organisations de la société civile ?</vt:lpstr>
      <vt:lpstr>WPHF en chiffres clés (Depuis 2016)  </vt:lpstr>
      <vt:lpstr>WPHF en Haïti   Appel à Propositions</vt:lpstr>
      <vt:lpstr>Appel à propositions du WPHF en Haiti</vt:lpstr>
      <vt:lpstr>Points essentiels à retenir: en préparant votre dossier</vt:lpstr>
      <vt:lpstr>Points essentiels à retenir: après avoir postulé</vt:lpstr>
      <vt:lpstr>Les erreurs courantes à éviter</vt:lpstr>
      <vt:lpstr>Ressources Utiles:</vt:lpstr>
      <vt:lpstr>PowerPoint Presentation</vt:lpstr>
      <vt:lpstr>PowerPoint Presentation</vt:lpstr>
      <vt:lpstr>Questions et Réponses</vt:lpstr>
      <vt:lpstr>Questions et Réponses</vt:lpstr>
      <vt:lpstr>Questions et Réponses</vt:lpstr>
      <vt:lpstr>Questions et Réponses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Csik</dc:creator>
  <cp:lastModifiedBy>Noura Birkl</cp:lastModifiedBy>
  <cp:revision>3</cp:revision>
  <dcterms:created xsi:type="dcterms:W3CDTF">2023-09-06T11:02:48Z</dcterms:created>
  <dcterms:modified xsi:type="dcterms:W3CDTF">2025-01-07T15:39:21Z</dcterms:modified>
</cp:coreProperties>
</file>