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8"/>
  </p:notesMasterIdLst>
  <p:sldIdLst>
    <p:sldId id="256" r:id="rId2"/>
    <p:sldId id="637" r:id="rId3"/>
    <p:sldId id="303" r:id="rId4"/>
    <p:sldId id="304" r:id="rId5"/>
    <p:sldId id="522" r:id="rId6"/>
    <p:sldId id="639" r:id="rId7"/>
    <p:sldId id="485" r:id="rId8"/>
    <p:sldId id="638" r:id="rId9"/>
    <p:sldId id="640" r:id="rId10"/>
    <p:sldId id="257" r:id="rId11"/>
    <p:sldId id="259" r:id="rId12"/>
    <p:sldId id="260" r:id="rId13"/>
    <p:sldId id="262" r:id="rId14"/>
    <p:sldId id="263" r:id="rId15"/>
    <p:sldId id="264" r:id="rId16"/>
    <p:sldId id="583" r:id="rId17"/>
    <p:sldId id="613" r:id="rId18"/>
    <p:sldId id="557" r:id="rId19"/>
    <p:sldId id="641" r:id="rId20"/>
    <p:sldId id="647" r:id="rId21"/>
    <p:sldId id="646" r:id="rId22"/>
    <p:sldId id="642" r:id="rId23"/>
    <p:sldId id="643" r:id="rId24"/>
    <p:sldId id="644" r:id="rId25"/>
    <p:sldId id="645" r:id="rId26"/>
    <p:sldId id="58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0E150A-15F7-4221-83E8-394E5ABA65DF}">
          <p14:sldIdLst>
            <p14:sldId id="256"/>
            <p14:sldId id="637"/>
            <p14:sldId id="303"/>
            <p14:sldId id="304"/>
            <p14:sldId id="522"/>
            <p14:sldId id="639"/>
            <p14:sldId id="485"/>
            <p14:sldId id="638"/>
            <p14:sldId id="640"/>
            <p14:sldId id="257"/>
            <p14:sldId id="259"/>
            <p14:sldId id="260"/>
            <p14:sldId id="262"/>
            <p14:sldId id="263"/>
            <p14:sldId id="264"/>
            <p14:sldId id="583"/>
            <p14:sldId id="613"/>
            <p14:sldId id="557"/>
            <p14:sldId id="641"/>
            <p14:sldId id="647"/>
            <p14:sldId id="646"/>
            <p14:sldId id="642"/>
            <p14:sldId id="643"/>
            <p14:sldId id="644"/>
            <p14:sldId id="645"/>
            <p14:sldId id="5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BD9C50-DB45-4483-A350-ABD1DF4DF35D}" v="47" dt="2023-09-14T13:34:08.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 Boiro" userId="9a12a12b-0c46-4859-b376-31fb4a8c296c" providerId="ADAL" clId="{55BD9C50-DB45-4483-A350-ABD1DF4DF35D}"/>
    <pc:docChg chg="undo redo custSel addSld delSld modSld sldOrd modMainMaster modSection">
      <pc:chgData name="Anni Boiro" userId="9a12a12b-0c46-4859-b376-31fb4a8c296c" providerId="ADAL" clId="{55BD9C50-DB45-4483-A350-ABD1DF4DF35D}" dt="2023-09-15T13:41:43.527" v="3002" actId="20577"/>
      <pc:docMkLst>
        <pc:docMk/>
      </pc:docMkLst>
      <pc:sldChg chg="delSp modSp mod setBg delDesignElem">
        <pc:chgData name="Anni Boiro" userId="9a12a12b-0c46-4859-b376-31fb4a8c296c" providerId="ADAL" clId="{55BD9C50-DB45-4483-A350-ABD1DF4DF35D}" dt="2023-09-12T21:23:41.410" v="1005"/>
        <pc:sldMkLst>
          <pc:docMk/>
          <pc:sldMk cId="757865780" sldId="256"/>
        </pc:sldMkLst>
        <pc:spChg chg="mod">
          <ac:chgData name="Anni Boiro" userId="9a12a12b-0c46-4859-b376-31fb4a8c296c" providerId="ADAL" clId="{55BD9C50-DB45-4483-A350-ABD1DF4DF35D}" dt="2023-09-12T21:18:23.480" v="1002" actId="27636"/>
          <ac:spMkLst>
            <pc:docMk/>
            <pc:sldMk cId="757865780" sldId="256"/>
            <ac:spMk id="2" creationId="{8DA97683-3C7E-4123-B361-F336E9EEDB6C}"/>
          </ac:spMkLst>
        </pc:spChg>
        <pc:spChg chg="del">
          <ac:chgData name="Anni Boiro" userId="9a12a12b-0c46-4859-b376-31fb4a8c296c" providerId="ADAL" clId="{55BD9C50-DB45-4483-A350-ABD1DF4DF35D}" dt="2023-09-12T13:43:02.636" v="157"/>
          <ac:spMkLst>
            <pc:docMk/>
            <pc:sldMk cId="757865780" sldId="256"/>
            <ac:spMk id="10" creationId="{E49CC64F-7275-4E33-961B-0C5CDC439875}"/>
          </ac:spMkLst>
        </pc:spChg>
      </pc:sldChg>
      <pc:sldChg chg="modSp mod setBg">
        <pc:chgData name="Anni Boiro" userId="9a12a12b-0c46-4859-b376-31fb4a8c296c" providerId="ADAL" clId="{55BD9C50-DB45-4483-A350-ABD1DF4DF35D}" dt="2023-09-12T21:27:56.903" v="1053" actId="20577"/>
        <pc:sldMkLst>
          <pc:docMk/>
          <pc:sldMk cId="4252350343" sldId="257"/>
        </pc:sldMkLst>
        <pc:spChg chg="mod">
          <ac:chgData name="Anni Boiro" userId="9a12a12b-0c46-4859-b376-31fb4a8c296c" providerId="ADAL" clId="{55BD9C50-DB45-4483-A350-ABD1DF4DF35D}" dt="2023-09-12T21:27:56.903" v="1053" actId="20577"/>
          <ac:spMkLst>
            <pc:docMk/>
            <pc:sldMk cId="4252350343" sldId="257"/>
            <ac:spMk id="3" creationId="{AE84FACE-F98F-8C6C-007F-C318739BF27E}"/>
          </ac:spMkLst>
        </pc:spChg>
        <pc:spChg chg="mod">
          <ac:chgData name="Anni Boiro" userId="9a12a12b-0c46-4859-b376-31fb4a8c296c" providerId="ADAL" clId="{55BD9C50-DB45-4483-A350-ABD1DF4DF35D}" dt="2023-09-12T15:09:47.360" v="197" actId="207"/>
          <ac:spMkLst>
            <pc:docMk/>
            <pc:sldMk cId="4252350343" sldId="257"/>
            <ac:spMk id="4" creationId="{7015B464-B0F7-9CBD-0BCB-D58B6078CB04}"/>
          </ac:spMkLst>
        </pc:spChg>
      </pc:sldChg>
      <pc:sldChg chg="addSp modSp del mod">
        <pc:chgData name="Anni Boiro" userId="9a12a12b-0c46-4859-b376-31fb4a8c296c" providerId="ADAL" clId="{55BD9C50-DB45-4483-A350-ABD1DF4DF35D}" dt="2023-09-12T15:41:47.429" v="235" actId="47"/>
        <pc:sldMkLst>
          <pc:docMk/>
          <pc:sldMk cId="2144633244" sldId="258"/>
        </pc:sldMkLst>
        <pc:spChg chg="mod">
          <ac:chgData name="Anni Boiro" userId="9a12a12b-0c46-4859-b376-31fb4a8c296c" providerId="ADAL" clId="{55BD9C50-DB45-4483-A350-ABD1DF4DF35D}" dt="2023-09-12T15:41:14.356" v="233" actId="113"/>
          <ac:spMkLst>
            <pc:docMk/>
            <pc:sldMk cId="2144633244" sldId="258"/>
            <ac:spMk id="2" creationId="{B8B99D88-AFFE-256C-31C0-03A2E4203A8B}"/>
          </ac:spMkLst>
        </pc:spChg>
        <pc:picChg chg="add mod">
          <ac:chgData name="Anni Boiro" userId="9a12a12b-0c46-4859-b376-31fb4a8c296c" providerId="ADAL" clId="{55BD9C50-DB45-4483-A350-ABD1DF4DF35D}" dt="2023-09-12T13:39:34.206" v="141" actId="14100"/>
          <ac:picMkLst>
            <pc:docMk/>
            <pc:sldMk cId="2144633244" sldId="258"/>
            <ac:picMk id="3" creationId="{BF619E30-CB3D-470F-8A7B-5DE16FE1EFEB}"/>
          </ac:picMkLst>
        </pc:picChg>
      </pc:sldChg>
      <pc:sldChg chg="delSp modSp mod setBg delDesignElem">
        <pc:chgData name="Anni Boiro" userId="9a12a12b-0c46-4859-b376-31fb4a8c296c" providerId="ADAL" clId="{55BD9C50-DB45-4483-A350-ABD1DF4DF35D}" dt="2023-09-12T21:24:22.198" v="1012" actId="2711"/>
        <pc:sldMkLst>
          <pc:docMk/>
          <pc:sldMk cId="1098651444" sldId="259"/>
        </pc:sldMkLst>
        <pc:spChg chg="mod">
          <ac:chgData name="Anni Boiro" userId="9a12a12b-0c46-4859-b376-31fb4a8c296c" providerId="ADAL" clId="{55BD9C50-DB45-4483-A350-ABD1DF4DF35D}" dt="2023-09-12T21:24:22.198" v="1012" actId="2711"/>
          <ac:spMkLst>
            <pc:docMk/>
            <pc:sldMk cId="1098651444" sldId="259"/>
            <ac:spMk id="2" creationId="{02C02D4E-E563-5289-36D5-2E0F35A72BEB}"/>
          </ac:spMkLst>
        </pc:spChg>
        <pc:spChg chg="mod">
          <ac:chgData name="Anni Boiro" userId="9a12a12b-0c46-4859-b376-31fb4a8c296c" providerId="ADAL" clId="{55BD9C50-DB45-4483-A350-ABD1DF4DF35D}" dt="2023-09-12T21:14:22.829" v="993" actId="20577"/>
          <ac:spMkLst>
            <pc:docMk/>
            <pc:sldMk cId="1098651444" sldId="259"/>
            <ac:spMk id="3" creationId="{7169ABF5-059C-807E-829A-6797E6C8B5DD}"/>
          </ac:spMkLst>
        </pc:spChg>
        <pc:spChg chg="del">
          <ac:chgData name="Anni Boiro" userId="9a12a12b-0c46-4859-b376-31fb4a8c296c" providerId="ADAL" clId="{55BD9C50-DB45-4483-A350-ABD1DF4DF35D}" dt="2023-09-12T13:43:02.636" v="157"/>
          <ac:spMkLst>
            <pc:docMk/>
            <pc:sldMk cId="1098651444" sldId="259"/>
            <ac:spMk id="37" creationId="{04812C46-200A-4DEB-A05E-3ED6C68C2387}"/>
          </ac:spMkLst>
        </pc:spChg>
      </pc:sldChg>
      <pc:sldChg chg="modSp mod setBg">
        <pc:chgData name="Anni Boiro" userId="9a12a12b-0c46-4859-b376-31fb4a8c296c" providerId="ADAL" clId="{55BD9C50-DB45-4483-A350-ABD1DF4DF35D}" dt="2023-09-12T21:24:32.182" v="1013" actId="113"/>
        <pc:sldMkLst>
          <pc:docMk/>
          <pc:sldMk cId="4092385558" sldId="260"/>
        </pc:sldMkLst>
        <pc:spChg chg="mod">
          <ac:chgData name="Anni Boiro" userId="9a12a12b-0c46-4859-b376-31fb4a8c296c" providerId="ADAL" clId="{55BD9C50-DB45-4483-A350-ABD1DF4DF35D}" dt="2023-09-12T21:24:32.182" v="1013" actId="113"/>
          <ac:spMkLst>
            <pc:docMk/>
            <pc:sldMk cId="4092385558" sldId="260"/>
            <ac:spMk id="3" creationId="{AE84FACE-F98F-8C6C-007F-C318739BF27E}"/>
          </ac:spMkLst>
        </pc:spChg>
        <pc:spChg chg="mod">
          <ac:chgData name="Anni Boiro" userId="9a12a12b-0c46-4859-b376-31fb4a8c296c" providerId="ADAL" clId="{55BD9C50-DB45-4483-A350-ABD1DF4DF35D}" dt="2023-09-12T15:10:03.862" v="199" actId="207"/>
          <ac:spMkLst>
            <pc:docMk/>
            <pc:sldMk cId="4092385558" sldId="260"/>
            <ac:spMk id="4" creationId="{7015B464-B0F7-9CBD-0BCB-D58B6078CB04}"/>
          </ac:spMkLst>
        </pc:spChg>
      </pc:sldChg>
      <pc:sldChg chg="delSp modSp mod setBg delDesignElem">
        <pc:chgData name="Anni Boiro" userId="9a12a12b-0c46-4859-b376-31fb4a8c296c" providerId="ADAL" clId="{55BD9C50-DB45-4483-A350-ABD1DF4DF35D}" dt="2023-09-12T21:24:47.328" v="1017" actId="27636"/>
        <pc:sldMkLst>
          <pc:docMk/>
          <pc:sldMk cId="2773536832" sldId="262"/>
        </pc:sldMkLst>
        <pc:spChg chg="mod">
          <ac:chgData name="Anni Boiro" userId="9a12a12b-0c46-4859-b376-31fb4a8c296c" providerId="ADAL" clId="{55BD9C50-DB45-4483-A350-ABD1DF4DF35D}" dt="2023-09-12T21:24:43.083" v="1015" actId="1076"/>
          <ac:spMkLst>
            <pc:docMk/>
            <pc:sldMk cId="2773536832" sldId="262"/>
            <ac:spMk id="3" creationId="{AE84FACE-F98F-8C6C-007F-C318739BF27E}"/>
          </ac:spMkLst>
        </pc:spChg>
        <pc:spChg chg="mod">
          <ac:chgData name="Anni Boiro" userId="9a12a12b-0c46-4859-b376-31fb4a8c296c" providerId="ADAL" clId="{55BD9C50-DB45-4483-A350-ABD1DF4DF35D}" dt="2023-09-12T21:24:47.328" v="1017" actId="27636"/>
          <ac:spMkLst>
            <pc:docMk/>
            <pc:sldMk cId="2773536832" sldId="262"/>
            <ac:spMk id="4" creationId="{7015B464-B0F7-9CBD-0BCB-D58B6078CB04}"/>
          </ac:spMkLst>
        </pc:spChg>
        <pc:spChg chg="del">
          <ac:chgData name="Anni Boiro" userId="9a12a12b-0c46-4859-b376-31fb4a8c296c" providerId="ADAL" clId="{55BD9C50-DB45-4483-A350-ABD1DF4DF35D}" dt="2023-09-12T13:43:02.636" v="157"/>
          <ac:spMkLst>
            <pc:docMk/>
            <pc:sldMk cId="2773536832" sldId="262"/>
            <ac:spMk id="18" creationId="{D1D34770-47A8-402C-AF23-2B653F2D88C1}"/>
          </ac:spMkLst>
        </pc:spChg>
      </pc:sldChg>
      <pc:sldChg chg="modSp mod setBg">
        <pc:chgData name="Anni Boiro" userId="9a12a12b-0c46-4859-b376-31fb4a8c296c" providerId="ADAL" clId="{55BD9C50-DB45-4483-A350-ABD1DF4DF35D}" dt="2023-09-12T21:24:58.456" v="1019" actId="2711"/>
        <pc:sldMkLst>
          <pc:docMk/>
          <pc:sldMk cId="2651154267" sldId="263"/>
        </pc:sldMkLst>
        <pc:spChg chg="mod">
          <ac:chgData name="Anni Boiro" userId="9a12a12b-0c46-4859-b376-31fb4a8c296c" providerId="ADAL" clId="{55BD9C50-DB45-4483-A350-ABD1DF4DF35D}" dt="2023-09-12T21:24:58.456" v="1019" actId="2711"/>
          <ac:spMkLst>
            <pc:docMk/>
            <pc:sldMk cId="2651154267" sldId="263"/>
            <ac:spMk id="3" creationId="{AE84FACE-F98F-8C6C-007F-C318739BF27E}"/>
          </ac:spMkLst>
        </pc:spChg>
        <pc:spChg chg="mod">
          <ac:chgData name="Anni Boiro" userId="9a12a12b-0c46-4859-b376-31fb4a8c296c" providerId="ADAL" clId="{55BD9C50-DB45-4483-A350-ABD1DF4DF35D}" dt="2023-09-12T15:10:17.642" v="201" actId="207"/>
          <ac:spMkLst>
            <pc:docMk/>
            <pc:sldMk cId="2651154267" sldId="263"/>
            <ac:spMk id="4" creationId="{7015B464-B0F7-9CBD-0BCB-D58B6078CB04}"/>
          </ac:spMkLst>
        </pc:spChg>
      </pc:sldChg>
      <pc:sldChg chg="modSp mod setBg">
        <pc:chgData name="Anni Boiro" userId="9a12a12b-0c46-4859-b376-31fb4a8c296c" providerId="ADAL" clId="{55BD9C50-DB45-4483-A350-ABD1DF4DF35D}" dt="2023-09-12T21:25:12.039" v="1022" actId="2711"/>
        <pc:sldMkLst>
          <pc:docMk/>
          <pc:sldMk cId="1605549765" sldId="264"/>
        </pc:sldMkLst>
        <pc:spChg chg="mod">
          <ac:chgData name="Anni Boiro" userId="9a12a12b-0c46-4859-b376-31fb4a8c296c" providerId="ADAL" clId="{55BD9C50-DB45-4483-A350-ABD1DF4DF35D}" dt="2023-09-12T21:25:12.039" v="1022" actId="2711"/>
          <ac:spMkLst>
            <pc:docMk/>
            <pc:sldMk cId="1605549765" sldId="264"/>
            <ac:spMk id="2" creationId="{B3578361-FDD9-E2C7-1A55-053A8EC55525}"/>
          </ac:spMkLst>
        </pc:spChg>
        <pc:spChg chg="mod">
          <ac:chgData name="Anni Boiro" userId="9a12a12b-0c46-4859-b376-31fb4a8c296c" providerId="ADAL" clId="{55BD9C50-DB45-4483-A350-ABD1DF4DF35D}" dt="2023-09-12T15:10:24.156" v="202" actId="207"/>
          <ac:spMkLst>
            <pc:docMk/>
            <pc:sldMk cId="1605549765" sldId="264"/>
            <ac:spMk id="5" creationId="{7ADB6A8B-CBE3-41D3-9629-2EBBEA57BC0A}"/>
          </ac:spMkLst>
        </pc:spChg>
      </pc:sldChg>
      <pc:sldChg chg="modSp add mod">
        <pc:chgData name="Anni Boiro" userId="9a12a12b-0c46-4859-b376-31fb4a8c296c" providerId="ADAL" clId="{55BD9C50-DB45-4483-A350-ABD1DF4DF35D}" dt="2023-09-12T21:22:15.259" v="1004"/>
        <pc:sldMkLst>
          <pc:docMk/>
          <pc:sldMk cId="320555913" sldId="303"/>
        </pc:sldMkLst>
        <pc:spChg chg="mod">
          <ac:chgData name="Anni Boiro" userId="9a12a12b-0c46-4859-b376-31fb4a8c296c" providerId="ADAL" clId="{55BD9C50-DB45-4483-A350-ABD1DF4DF35D}" dt="2023-09-12T21:22:15.259" v="1004"/>
          <ac:spMkLst>
            <pc:docMk/>
            <pc:sldMk cId="320555913" sldId="303"/>
            <ac:spMk id="2" creationId="{90C2CE46-6405-4031-8E0D-18125E80144B}"/>
          </ac:spMkLst>
        </pc:spChg>
        <pc:spChg chg="mod">
          <ac:chgData name="Anni Boiro" userId="9a12a12b-0c46-4859-b376-31fb4a8c296c" providerId="ADAL" clId="{55BD9C50-DB45-4483-A350-ABD1DF4DF35D}" dt="2023-09-12T15:41:51.018" v="236" actId="207"/>
          <ac:spMkLst>
            <pc:docMk/>
            <pc:sldMk cId="320555913" sldId="303"/>
            <ac:spMk id="5" creationId="{8D88BBF0-5005-4888-A224-A4D7C64157A4}"/>
          </ac:spMkLst>
        </pc:spChg>
      </pc:sldChg>
      <pc:sldChg chg="modSp add mod">
        <pc:chgData name="Anni Boiro" userId="9a12a12b-0c46-4859-b376-31fb4a8c296c" providerId="ADAL" clId="{55BD9C50-DB45-4483-A350-ABD1DF4DF35D}" dt="2023-09-12T21:22:15.259" v="1004"/>
        <pc:sldMkLst>
          <pc:docMk/>
          <pc:sldMk cId="1799903424" sldId="304"/>
        </pc:sldMkLst>
        <pc:spChg chg="mod">
          <ac:chgData name="Anni Boiro" userId="9a12a12b-0c46-4859-b376-31fb4a8c296c" providerId="ADAL" clId="{55BD9C50-DB45-4483-A350-ABD1DF4DF35D}" dt="2023-09-12T21:22:15.259" v="1004"/>
          <ac:spMkLst>
            <pc:docMk/>
            <pc:sldMk cId="1799903424" sldId="304"/>
            <ac:spMk id="2" creationId="{90C2CE46-6405-4031-8E0D-18125E80144B}"/>
          </ac:spMkLst>
        </pc:spChg>
        <pc:spChg chg="mod">
          <ac:chgData name="Anni Boiro" userId="9a12a12b-0c46-4859-b376-31fb4a8c296c" providerId="ADAL" clId="{55BD9C50-DB45-4483-A350-ABD1DF4DF35D}" dt="2023-09-12T21:04:27.872" v="668" actId="20577"/>
          <ac:spMkLst>
            <pc:docMk/>
            <pc:sldMk cId="1799903424" sldId="304"/>
            <ac:spMk id="4" creationId="{7553A4BF-11E1-4595-AFA3-1ABE97540DF4}"/>
          </ac:spMkLst>
        </pc:spChg>
        <pc:spChg chg="mod">
          <ac:chgData name="Anni Boiro" userId="9a12a12b-0c46-4859-b376-31fb4a8c296c" providerId="ADAL" clId="{55BD9C50-DB45-4483-A350-ABD1DF4DF35D}" dt="2023-09-12T15:12:55.255" v="215" actId="207"/>
          <ac:spMkLst>
            <pc:docMk/>
            <pc:sldMk cId="1799903424" sldId="304"/>
            <ac:spMk id="5" creationId="{8D88BBF0-5005-4888-A224-A4D7C64157A4}"/>
          </ac:spMkLst>
        </pc:spChg>
      </pc:sldChg>
      <pc:sldChg chg="modSp add mod">
        <pc:chgData name="Anni Boiro" userId="9a12a12b-0c46-4859-b376-31fb4a8c296c" providerId="ADAL" clId="{55BD9C50-DB45-4483-A350-ABD1DF4DF35D}" dt="2023-09-12T15:14:22.667" v="230" actId="207"/>
        <pc:sldMkLst>
          <pc:docMk/>
          <pc:sldMk cId="3867595800" sldId="485"/>
        </pc:sldMkLst>
        <pc:spChg chg="mod">
          <ac:chgData name="Anni Boiro" userId="9a12a12b-0c46-4859-b376-31fb4a8c296c" providerId="ADAL" clId="{55BD9C50-DB45-4483-A350-ABD1DF4DF35D}" dt="2023-09-12T15:11:50.058" v="208" actId="207"/>
          <ac:spMkLst>
            <pc:docMk/>
            <pc:sldMk cId="3867595800" sldId="485"/>
            <ac:spMk id="2" creationId="{B5CD92B4-8921-4973-9CB6-681E663A4318}"/>
          </ac:spMkLst>
        </pc:spChg>
        <pc:spChg chg="mod">
          <ac:chgData name="Anni Boiro" userId="9a12a12b-0c46-4859-b376-31fb4a8c296c" providerId="ADAL" clId="{55BD9C50-DB45-4483-A350-ABD1DF4DF35D}" dt="2023-09-12T15:14:22.667" v="230" actId="207"/>
          <ac:spMkLst>
            <pc:docMk/>
            <pc:sldMk cId="3867595800" sldId="485"/>
            <ac:spMk id="11" creationId="{BA16B63A-9639-4E40-BDC1-A08B18A19979}"/>
          </ac:spMkLst>
        </pc:spChg>
      </pc:sldChg>
      <pc:sldChg chg="modSp add mod">
        <pc:chgData name="Anni Boiro" userId="9a12a12b-0c46-4859-b376-31fb4a8c296c" providerId="ADAL" clId="{55BD9C50-DB45-4483-A350-ABD1DF4DF35D}" dt="2023-09-12T21:22:15.259" v="1004"/>
        <pc:sldMkLst>
          <pc:docMk/>
          <pc:sldMk cId="552967016" sldId="522"/>
        </pc:sldMkLst>
        <pc:spChg chg="mod">
          <ac:chgData name="Anni Boiro" userId="9a12a12b-0c46-4859-b376-31fb4a8c296c" providerId="ADAL" clId="{55BD9C50-DB45-4483-A350-ABD1DF4DF35D}" dt="2023-09-12T21:22:15.259" v="1004"/>
          <ac:spMkLst>
            <pc:docMk/>
            <pc:sldMk cId="552967016" sldId="522"/>
            <ac:spMk id="2" creationId="{90C2CE46-6405-4031-8E0D-18125E80144B}"/>
          </ac:spMkLst>
        </pc:spChg>
        <pc:spChg chg="mod">
          <ac:chgData name="Anni Boiro" userId="9a12a12b-0c46-4859-b376-31fb4a8c296c" providerId="ADAL" clId="{55BD9C50-DB45-4483-A350-ABD1DF4DF35D}" dt="2023-09-12T15:13:15.330" v="217" actId="207"/>
          <ac:spMkLst>
            <pc:docMk/>
            <pc:sldMk cId="552967016" sldId="522"/>
            <ac:spMk id="5" creationId="{8D88BBF0-5005-4888-A224-A4D7C64157A4}"/>
          </ac:spMkLst>
        </pc:spChg>
      </pc:sldChg>
      <pc:sldChg chg="add">
        <pc:chgData name="Anni Boiro" userId="9a12a12b-0c46-4859-b376-31fb4a8c296c" providerId="ADAL" clId="{55BD9C50-DB45-4483-A350-ABD1DF4DF35D}" dt="2023-09-14T10:05:15.092" v="1154"/>
        <pc:sldMkLst>
          <pc:docMk/>
          <pc:sldMk cId="952557447" sldId="557"/>
        </pc:sldMkLst>
      </pc:sldChg>
      <pc:sldChg chg="modSp mod setBg">
        <pc:chgData name="Anni Boiro" userId="9a12a12b-0c46-4859-b376-31fb4a8c296c" providerId="ADAL" clId="{55BD9C50-DB45-4483-A350-ABD1DF4DF35D}" dt="2023-09-12T21:26:27.749" v="1046" actId="207"/>
        <pc:sldMkLst>
          <pc:docMk/>
          <pc:sldMk cId="154374029" sldId="582"/>
        </pc:sldMkLst>
        <pc:spChg chg="mod">
          <ac:chgData name="Anni Boiro" userId="9a12a12b-0c46-4859-b376-31fb4a8c296c" providerId="ADAL" clId="{55BD9C50-DB45-4483-A350-ABD1DF4DF35D}" dt="2023-09-12T21:26:27.749" v="1046" actId="207"/>
          <ac:spMkLst>
            <pc:docMk/>
            <pc:sldMk cId="154374029" sldId="582"/>
            <ac:spMk id="7" creationId="{D46D2137-3542-4150-BBC7-D54118262468}"/>
          </ac:spMkLst>
        </pc:spChg>
      </pc:sldChg>
      <pc:sldChg chg="modSp mod setBg">
        <pc:chgData name="Anni Boiro" userId="9a12a12b-0c46-4859-b376-31fb4a8c296c" providerId="ADAL" clId="{55BD9C50-DB45-4483-A350-ABD1DF4DF35D}" dt="2023-09-12T21:25:40.715" v="1027" actId="20577"/>
        <pc:sldMkLst>
          <pc:docMk/>
          <pc:sldMk cId="1740511082" sldId="583"/>
        </pc:sldMkLst>
        <pc:spChg chg="mod">
          <ac:chgData name="Anni Boiro" userId="9a12a12b-0c46-4859-b376-31fb4a8c296c" providerId="ADAL" clId="{55BD9C50-DB45-4483-A350-ABD1DF4DF35D}" dt="2023-09-12T21:25:25.013" v="1025" actId="2711"/>
          <ac:spMkLst>
            <pc:docMk/>
            <pc:sldMk cId="1740511082" sldId="583"/>
            <ac:spMk id="2" creationId="{B3578361-FDD9-E2C7-1A55-053A8EC55525}"/>
          </ac:spMkLst>
        </pc:spChg>
        <pc:spChg chg="mod">
          <ac:chgData name="Anni Boiro" userId="9a12a12b-0c46-4859-b376-31fb4a8c296c" providerId="ADAL" clId="{55BD9C50-DB45-4483-A350-ABD1DF4DF35D}" dt="2023-09-12T21:25:40.715" v="1027" actId="20577"/>
          <ac:spMkLst>
            <pc:docMk/>
            <pc:sldMk cId="1740511082" sldId="583"/>
            <ac:spMk id="4" creationId="{1AE4A9D1-F916-6242-6DBF-9100CBC6893D}"/>
          </ac:spMkLst>
        </pc:spChg>
        <pc:spChg chg="mod">
          <ac:chgData name="Anni Boiro" userId="9a12a12b-0c46-4859-b376-31fb4a8c296c" providerId="ADAL" clId="{55BD9C50-DB45-4483-A350-ABD1DF4DF35D}" dt="2023-09-12T15:10:33.327" v="203" actId="207"/>
          <ac:spMkLst>
            <pc:docMk/>
            <pc:sldMk cId="1740511082" sldId="583"/>
            <ac:spMk id="5" creationId="{7ADB6A8B-CBE3-41D3-9629-2EBBEA57BC0A}"/>
          </ac:spMkLst>
        </pc:spChg>
      </pc:sldChg>
      <pc:sldChg chg="new del">
        <pc:chgData name="Anni Boiro" userId="9a12a12b-0c46-4859-b376-31fb4a8c296c" providerId="ADAL" clId="{55BD9C50-DB45-4483-A350-ABD1DF4DF35D}" dt="2023-09-12T13:40:10.011" v="144" actId="47"/>
        <pc:sldMkLst>
          <pc:docMk/>
          <pc:sldMk cId="3256227550" sldId="584"/>
        </pc:sldMkLst>
      </pc:sldChg>
      <pc:sldChg chg="addSp delSp modSp add del mod setBg">
        <pc:chgData name="Anni Boiro" userId="9a12a12b-0c46-4859-b376-31fb4a8c296c" providerId="ADAL" clId="{55BD9C50-DB45-4483-A350-ABD1DF4DF35D}" dt="2023-09-12T20:50:22.484" v="447" actId="47"/>
        <pc:sldMkLst>
          <pc:docMk/>
          <pc:sldMk cId="1991289950" sldId="612"/>
        </pc:sldMkLst>
        <pc:picChg chg="add mod">
          <ac:chgData name="Anni Boiro" userId="9a12a12b-0c46-4859-b376-31fb4a8c296c" providerId="ADAL" clId="{55BD9C50-DB45-4483-A350-ABD1DF4DF35D}" dt="2023-09-12T13:42:46.493" v="153"/>
          <ac:picMkLst>
            <pc:docMk/>
            <pc:sldMk cId="1991289950" sldId="612"/>
            <ac:picMk id="3" creationId="{4F551D63-4DD3-10DA-425A-E036FE018CCA}"/>
          </ac:picMkLst>
        </pc:picChg>
        <pc:picChg chg="del">
          <ac:chgData name="Anni Boiro" userId="9a12a12b-0c46-4859-b376-31fb4a8c296c" providerId="ADAL" clId="{55BD9C50-DB45-4483-A350-ABD1DF4DF35D}" dt="2023-09-12T13:42:44.775" v="152" actId="478"/>
          <ac:picMkLst>
            <pc:docMk/>
            <pc:sldMk cId="1991289950" sldId="612"/>
            <ac:picMk id="4" creationId="{F5BFD4E9-D89A-4746-BCA4-22ED7065E7DE}"/>
          </ac:picMkLst>
        </pc:picChg>
      </pc:sldChg>
      <pc:sldChg chg="modSp add mod ord">
        <pc:chgData name="Anni Boiro" userId="9a12a12b-0c46-4859-b376-31fb4a8c296c" providerId="ADAL" clId="{55BD9C50-DB45-4483-A350-ABD1DF4DF35D}" dt="2023-09-12T21:26:15.871" v="1045" actId="113"/>
        <pc:sldMkLst>
          <pc:docMk/>
          <pc:sldMk cId="3097846991" sldId="613"/>
        </pc:sldMkLst>
        <pc:spChg chg="mod">
          <ac:chgData name="Anni Boiro" userId="9a12a12b-0c46-4859-b376-31fb4a8c296c" providerId="ADAL" clId="{55BD9C50-DB45-4483-A350-ABD1DF4DF35D}" dt="2023-09-12T21:26:15.871" v="1045" actId="113"/>
          <ac:spMkLst>
            <pc:docMk/>
            <pc:sldMk cId="3097846991" sldId="613"/>
            <ac:spMk id="7" creationId="{D07125BF-602A-0AE8-ABE0-EE9608282507}"/>
          </ac:spMkLst>
        </pc:spChg>
      </pc:sldChg>
      <pc:sldChg chg="add ord">
        <pc:chgData name="Anni Boiro" userId="9a12a12b-0c46-4859-b376-31fb4a8c296c" providerId="ADAL" clId="{55BD9C50-DB45-4483-A350-ABD1DF4DF35D}" dt="2023-09-12T15:56:09.681" v="238"/>
        <pc:sldMkLst>
          <pc:docMk/>
          <pc:sldMk cId="1020055077" sldId="637"/>
        </pc:sldMkLst>
      </pc:sldChg>
      <pc:sldChg chg="addSp modSp new mod">
        <pc:chgData name="Anni Boiro" userId="9a12a12b-0c46-4859-b376-31fb4a8c296c" providerId="ADAL" clId="{55BD9C50-DB45-4483-A350-ABD1DF4DF35D}" dt="2023-09-12T21:22:15.259" v="1004"/>
        <pc:sldMkLst>
          <pc:docMk/>
          <pc:sldMk cId="12485969" sldId="638"/>
        </pc:sldMkLst>
        <pc:spChg chg="mod">
          <ac:chgData name="Anni Boiro" userId="9a12a12b-0c46-4859-b376-31fb4a8c296c" providerId="ADAL" clId="{55BD9C50-DB45-4483-A350-ABD1DF4DF35D}" dt="2023-09-12T21:22:15.259" v="1004"/>
          <ac:spMkLst>
            <pc:docMk/>
            <pc:sldMk cId="12485969" sldId="638"/>
            <ac:spMk id="2" creationId="{CAB77D0B-E6A3-DC5D-A0A2-6A1D9EAA6C00}"/>
          </ac:spMkLst>
        </pc:spChg>
        <pc:spChg chg="add mod">
          <ac:chgData name="Anni Boiro" userId="9a12a12b-0c46-4859-b376-31fb4a8c296c" providerId="ADAL" clId="{55BD9C50-DB45-4483-A350-ABD1DF4DF35D}" dt="2023-09-12T21:14:00.493" v="985" actId="403"/>
          <ac:spMkLst>
            <pc:docMk/>
            <pc:sldMk cId="12485969" sldId="638"/>
            <ac:spMk id="3" creationId="{1EED541C-6E88-71F1-F6C6-2BC66B2DF5C6}"/>
          </ac:spMkLst>
        </pc:spChg>
      </pc:sldChg>
      <pc:sldChg chg="new del">
        <pc:chgData name="Anni Boiro" userId="9a12a12b-0c46-4859-b376-31fb4a8c296c" providerId="ADAL" clId="{55BD9C50-DB45-4483-A350-ABD1DF4DF35D}" dt="2023-09-12T13:40:42.847" v="147" actId="47"/>
        <pc:sldMkLst>
          <pc:docMk/>
          <pc:sldMk cId="3596510942" sldId="638"/>
        </pc:sldMkLst>
      </pc:sldChg>
      <pc:sldChg chg="add setBg">
        <pc:chgData name="Anni Boiro" userId="9a12a12b-0c46-4859-b376-31fb4a8c296c" providerId="ADAL" clId="{55BD9C50-DB45-4483-A350-ABD1DF4DF35D}" dt="2023-09-12T20:49:55.167" v="446"/>
        <pc:sldMkLst>
          <pc:docMk/>
          <pc:sldMk cId="1918084169" sldId="639"/>
        </pc:sldMkLst>
      </pc:sldChg>
      <pc:sldChg chg="modSp add mod">
        <pc:chgData name="Anni Boiro" userId="9a12a12b-0c46-4859-b376-31fb4a8c296c" providerId="ADAL" clId="{55BD9C50-DB45-4483-A350-ABD1DF4DF35D}" dt="2023-09-12T21:29:31.688" v="1153" actId="404"/>
        <pc:sldMkLst>
          <pc:docMk/>
          <pc:sldMk cId="2172149691" sldId="640"/>
        </pc:sldMkLst>
        <pc:spChg chg="mod">
          <ac:chgData name="Anni Boiro" userId="9a12a12b-0c46-4859-b376-31fb4a8c296c" providerId="ADAL" clId="{55BD9C50-DB45-4483-A350-ABD1DF4DF35D}" dt="2023-09-12T21:29:31.688" v="1153" actId="404"/>
          <ac:spMkLst>
            <pc:docMk/>
            <pc:sldMk cId="2172149691" sldId="640"/>
            <ac:spMk id="2" creationId="{8DA97683-3C7E-4123-B361-F336E9EEDB6C}"/>
          </ac:spMkLst>
        </pc:spChg>
        <pc:spChg chg="mod">
          <ac:chgData name="Anni Boiro" userId="9a12a12b-0c46-4859-b376-31fb4a8c296c" providerId="ADAL" clId="{55BD9C50-DB45-4483-A350-ABD1DF4DF35D}" dt="2023-09-12T21:29:15.679" v="1146" actId="1076"/>
          <ac:spMkLst>
            <pc:docMk/>
            <pc:sldMk cId="2172149691" sldId="640"/>
            <ac:spMk id="3" creationId="{5DB8A53C-AD9C-48EF-A458-9E13B65CDAEC}"/>
          </ac:spMkLst>
        </pc:spChg>
      </pc:sldChg>
      <pc:sldChg chg="modSp add mod">
        <pc:chgData name="Anni Boiro" userId="9a12a12b-0c46-4859-b376-31fb4a8c296c" providerId="ADAL" clId="{55BD9C50-DB45-4483-A350-ABD1DF4DF35D}" dt="2023-09-14T13:59:57.894" v="2892" actId="11"/>
        <pc:sldMkLst>
          <pc:docMk/>
          <pc:sldMk cId="1747578369" sldId="641"/>
        </pc:sldMkLst>
        <pc:spChg chg="mod">
          <ac:chgData name="Anni Boiro" userId="9a12a12b-0c46-4859-b376-31fb4a8c296c" providerId="ADAL" clId="{55BD9C50-DB45-4483-A350-ABD1DF4DF35D}" dt="2023-09-14T13:59:57.894" v="2892" actId="11"/>
          <ac:spMkLst>
            <pc:docMk/>
            <pc:sldMk cId="1747578369" sldId="641"/>
            <ac:spMk id="4" creationId="{7553A4BF-11E1-4595-AFA3-1ABE97540DF4}"/>
          </ac:spMkLst>
        </pc:spChg>
        <pc:spChg chg="mod">
          <ac:chgData name="Anni Boiro" userId="9a12a12b-0c46-4859-b376-31fb4a8c296c" providerId="ADAL" clId="{55BD9C50-DB45-4483-A350-ABD1DF4DF35D}" dt="2023-09-14T10:07:19.760" v="1161" actId="207"/>
          <ac:spMkLst>
            <pc:docMk/>
            <pc:sldMk cId="1747578369" sldId="641"/>
            <ac:spMk id="5" creationId="{8D88BBF0-5005-4888-A224-A4D7C64157A4}"/>
          </ac:spMkLst>
        </pc:spChg>
      </pc:sldChg>
      <pc:sldChg chg="modSp add mod">
        <pc:chgData name="Anni Boiro" userId="9a12a12b-0c46-4859-b376-31fb4a8c296c" providerId="ADAL" clId="{55BD9C50-DB45-4483-A350-ABD1DF4DF35D}" dt="2023-09-14T14:00:49.869" v="2899" actId="11"/>
        <pc:sldMkLst>
          <pc:docMk/>
          <pc:sldMk cId="155557170" sldId="642"/>
        </pc:sldMkLst>
        <pc:spChg chg="mod">
          <ac:chgData name="Anni Boiro" userId="9a12a12b-0c46-4859-b376-31fb4a8c296c" providerId="ADAL" clId="{55BD9C50-DB45-4483-A350-ABD1DF4DF35D}" dt="2023-09-14T14:00:49.869" v="2899" actId="11"/>
          <ac:spMkLst>
            <pc:docMk/>
            <pc:sldMk cId="155557170" sldId="642"/>
            <ac:spMk id="4" creationId="{7553A4BF-11E1-4595-AFA3-1ABE97540DF4}"/>
          </ac:spMkLst>
        </pc:spChg>
        <pc:spChg chg="mod">
          <ac:chgData name="Anni Boiro" userId="9a12a12b-0c46-4859-b376-31fb4a8c296c" providerId="ADAL" clId="{55BD9C50-DB45-4483-A350-ABD1DF4DF35D}" dt="2023-09-14T10:15:26.898" v="1429" actId="207"/>
          <ac:spMkLst>
            <pc:docMk/>
            <pc:sldMk cId="155557170" sldId="642"/>
            <ac:spMk id="5" creationId="{8D88BBF0-5005-4888-A224-A4D7C64157A4}"/>
          </ac:spMkLst>
        </pc:spChg>
      </pc:sldChg>
      <pc:sldChg chg="modSp add mod">
        <pc:chgData name="Anni Boiro" userId="9a12a12b-0c46-4859-b376-31fb4a8c296c" providerId="ADAL" clId="{55BD9C50-DB45-4483-A350-ABD1DF4DF35D}" dt="2023-09-14T14:01:37.530" v="2905" actId="11"/>
        <pc:sldMkLst>
          <pc:docMk/>
          <pc:sldMk cId="818329806" sldId="643"/>
        </pc:sldMkLst>
        <pc:spChg chg="mod">
          <ac:chgData name="Anni Boiro" userId="9a12a12b-0c46-4859-b376-31fb4a8c296c" providerId="ADAL" clId="{55BD9C50-DB45-4483-A350-ABD1DF4DF35D}" dt="2023-09-14T14:01:37.530" v="2905" actId="11"/>
          <ac:spMkLst>
            <pc:docMk/>
            <pc:sldMk cId="818329806" sldId="643"/>
            <ac:spMk id="4" creationId="{7553A4BF-11E1-4595-AFA3-1ABE97540DF4}"/>
          </ac:spMkLst>
        </pc:spChg>
        <pc:spChg chg="mod">
          <ac:chgData name="Anni Boiro" userId="9a12a12b-0c46-4859-b376-31fb4a8c296c" providerId="ADAL" clId="{55BD9C50-DB45-4483-A350-ABD1DF4DF35D}" dt="2023-09-14T10:15:31.876" v="1430" actId="207"/>
          <ac:spMkLst>
            <pc:docMk/>
            <pc:sldMk cId="818329806" sldId="643"/>
            <ac:spMk id="5" creationId="{8D88BBF0-5005-4888-A224-A4D7C64157A4}"/>
          </ac:spMkLst>
        </pc:spChg>
      </pc:sldChg>
      <pc:sldChg chg="modSp add mod">
        <pc:chgData name="Anni Boiro" userId="9a12a12b-0c46-4859-b376-31fb4a8c296c" providerId="ADAL" clId="{55BD9C50-DB45-4483-A350-ABD1DF4DF35D}" dt="2023-09-14T14:02:15.334" v="2908" actId="11"/>
        <pc:sldMkLst>
          <pc:docMk/>
          <pc:sldMk cId="697900590" sldId="644"/>
        </pc:sldMkLst>
        <pc:spChg chg="mod">
          <ac:chgData name="Anni Boiro" userId="9a12a12b-0c46-4859-b376-31fb4a8c296c" providerId="ADAL" clId="{55BD9C50-DB45-4483-A350-ABD1DF4DF35D}" dt="2023-09-14T14:02:15.334" v="2908" actId="11"/>
          <ac:spMkLst>
            <pc:docMk/>
            <pc:sldMk cId="697900590" sldId="644"/>
            <ac:spMk id="4" creationId="{7553A4BF-11E1-4595-AFA3-1ABE97540DF4}"/>
          </ac:spMkLst>
        </pc:spChg>
        <pc:spChg chg="mod">
          <ac:chgData name="Anni Boiro" userId="9a12a12b-0c46-4859-b376-31fb4a8c296c" providerId="ADAL" clId="{55BD9C50-DB45-4483-A350-ABD1DF4DF35D}" dt="2023-09-14T10:13:56.356" v="1421" actId="207"/>
          <ac:spMkLst>
            <pc:docMk/>
            <pc:sldMk cId="697900590" sldId="644"/>
            <ac:spMk id="5" creationId="{8D88BBF0-5005-4888-A224-A4D7C64157A4}"/>
          </ac:spMkLst>
        </pc:spChg>
      </pc:sldChg>
      <pc:sldChg chg="add del setBg">
        <pc:chgData name="Anni Boiro" userId="9a12a12b-0c46-4859-b376-31fb4a8c296c" providerId="ADAL" clId="{55BD9C50-DB45-4483-A350-ABD1DF4DF35D}" dt="2023-09-12T13:42:33.353" v="151"/>
        <pc:sldMkLst>
          <pc:docMk/>
          <pc:sldMk cId="1959070533" sldId="644"/>
        </pc:sldMkLst>
      </pc:sldChg>
      <pc:sldChg chg="modSp add mod">
        <pc:chgData name="Anni Boiro" userId="9a12a12b-0c46-4859-b376-31fb4a8c296c" providerId="ADAL" clId="{55BD9C50-DB45-4483-A350-ABD1DF4DF35D}" dt="2023-09-14T14:02:36.750" v="2910" actId="11"/>
        <pc:sldMkLst>
          <pc:docMk/>
          <pc:sldMk cId="3118961558" sldId="645"/>
        </pc:sldMkLst>
        <pc:spChg chg="mod">
          <ac:chgData name="Anni Boiro" userId="9a12a12b-0c46-4859-b376-31fb4a8c296c" providerId="ADAL" clId="{55BD9C50-DB45-4483-A350-ABD1DF4DF35D}" dt="2023-09-14T14:02:36.750" v="2910" actId="11"/>
          <ac:spMkLst>
            <pc:docMk/>
            <pc:sldMk cId="3118961558" sldId="645"/>
            <ac:spMk id="4" creationId="{7553A4BF-11E1-4595-AFA3-1ABE97540DF4}"/>
          </ac:spMkLst>
        </pc:spChg>
        <pc:spChg chg="mod">
          <ac:chgData name="Anni Boiro" userId="9a12a12b-0c46-4859-b376-31fb4a8c296c" providerId="ADAL" clId="{55BD9C50-DB45-4483-A350-ABD1DF4DF35D}" dt="2023-09-14T10:15:16.570" v="1428" actId="207"/>
          <ac:spMkLst>
            <pc:docMk/>
            <pc:sldMk cId="3118961558" sldId="645"/>
            <ac:spMk id="5" creationId="{8D88BBF0-5005-4888-A224-A4D7C64157A4}"/>
          </ac:spMkLst>
        </pc:spChg>
      </pc:sldChg>
      <pc:sldChg chg="modSp add mod">
        <pc:chgData name="Anni Boiro" userId="9a12a12b-0c46-4859-b376-31fb4a8c296c" providerId="ADAL" clId="{55BD9C50-DB45-4483-A350-ABD1DF4DF35D}" dt="2023-09-14T14:00:28.240" v="2896" actId="11"/>
        <pc:sldMkLst>
          <pc:docMk/>
          <pc:sldMk cId="2502081867" sldId="646"/>
        </pc:sldMkLst>
        <pc:spChg chg="mod">
          <ac:chgData name="Anni Boiro" userId="9a12a12b-0c46-4859-b376-31fb4a8c296c" providerId="ADAL" clId="{55BD9C50-DB45-4483-A350-ABD1DF4DF35D}" dt="2023-09-14T14:00:28.240" v="2896" actId="11"/>
          <ac:spMkLst>
            <pc:docMk/>
            <pc:sldMk cId="2502081867" sldId="646"/>
            <ac:spMk id="4" creationId="{7553A4BF-11E1-4595-AFA3-1ABE97540DF4}"/>
          </ac:spMkLst>
        </pc:spChg>
      </pc:sldChg>
      <pc:sldChg chg="modSp add mod ord">
        <pc:chgData name="Anni Boiro" userId="9a12a12b-0c46-4859-b376-31fb4a8c296c" providerId="ADAL" clId="{55BD9C50-DB45-4483-A350-ABD1DF4DF35D}" dt="2023-09-15T13:41:43.527" v="3002" actId="20577"/>
        <pc:sldMkLst>
          <pc:docMk/>
          <pc:sldMk cId="4169146723" sldId="647"/>
        </pc:sldMkLst>
        <pc:spChg chg="mod">
          <ac:chgData name="Anni Boiro" userId="9a12a12b-0c46-4859-b376-31fb4a8c296c" providerId="ADAL" clId="{55BD9C50-DB45-4483-A350-ABD1DF4DF35D}" dt="2023-09-15T13:41:43.527" v="3002" actId="20577"/>
          <ac:spMkLst>
            <pc:docMk/>
            <pc:sldMk cId="4169146723" sldId="647"/>
            <ac:spMk id="4" creationId="{7553A4BF-11E1-4595-AFA3-1ABE97540DF4}"/>
          </ac:spMkLst>
        </pc:spChg>
      </pc:sldChg>
      <pc:sldMasterChg chg="setBg">
        <pc:chgData name="Anni Boiro" userId="9a12a12b-0c46-4859-b376-31fb4a8c296c" providerId="ADAL" clId="{55BD9C50-DB45-4483-A350-ABD1DF4DF35D}" dt="2023-09-12T21:23:47.566" v="1006"/>
        <pc:sldMasterMkLst>
          <pc:docMk/>
          <pc:sldMasterMk cId="4243823255" sldId="214748370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C9300-E4F7-43E6-A62F-C01842560ED4}" type="datetimeFigureOut">
              <a:rPr lang="en-GB" smtClean="0"/>
              <a:t>15/09/2023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9E285-DC81-49EA-920B-60331DBE19D4}" type="slidenum">
              <a:rPr lang="en-GB" smtClean="0"/>
              <a:t>‹#›</a:t>
            </a:fld>
            <a:endParaRPr lang="en-GB"/>
          </a:p>
        </p:txBody>
      </p:sp>
    </p:spTree>
    <p:extLst>
      <p:ext uri="{BB962C8B-B14F-4D97-AF65-F5344CB8AC3E}">
        <p14:creationId xmlns:p14="http://schemas.microsoft.com/office/powerpoint/2010/main" val="21990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B7D5BB7-4D62-C348-8CB4-215C650020E0}" type="slidenum">
              <a:rPr lang="en-FR" smtClean="0"/>
              <a:t>2</a:t>
            </a:fld>
            <a:endParaRPr lang="en-FR"/>
          </a:p>
        </p:txBody>
      </p:sp>
    </p:spTree>
    <p:extLst>
      <p:ext uri="{BB962C8B-B14F-4D97-AF65-F5344CB8AC3E}">
        <p14:creationId xmlns:p14="http://schemas.microsoft.com/office/powerpoint/2010/main" val="20049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D5BB7-4D62-C348-8CB4-215C650020E0}"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D5BB7-4D62-C348-8CB4-215C650020E0}" type="slidenum">
              <a:rPr lang="en-FR" smtClean="0"/>
              <a:t>7</a:t>
            </a:fld>
            <a:endParaRPr lang="en-FR"/>
          </a:p>
        </p:txBody>
      </p:sp>
    </p:spTree>
    <p:extLst>
      <p:ext uri="{BB962C8B-B14F-4D97-AF65-F5344CB8AC3E}">
        <p14:creationId xmlns:p14="http://schemas.microsoft.com/office/powerpoint/2010/main" val="189530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EA605-C91A-423D-92ED-7629374B1BDD}" type="slidenum">
              <a:rPr lang="en-CA" smtClean="0"/>
              <a:t>17</a:t>
            </a:fld>
            <a:endParaRPr lang="en-CA"/>
          </a:p>
        </p:txBody>
      </p:sp>
    </p:spTree>
    <p:extLst>
      <p:ext uri="{BB962C8B-B14F-4D97-AF65-F5344CB8AC3E}">
        <p14:creationId xmlns:p14="http://schemas.microsoft.com/office/powerpoint/2010/main" val="168565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B7D5BB7-4D62-C348-8CB4-215C650020E0}" type="slidenum">
              <a:rPr lang="en-FR" smtClean="0"/>
              <a:t>18</a:t>
            </a:fld>
            <a:endParaRPr lang="en-FR"/>
          </a:p>
        </p:txBody>
      </p:sp>
    </p:spTree>
    <p:extLst>
      <p:ext uri="{BB962C8B-B14F-4D97-AF65-F5344CB8AC3E}">
        <p14:creationId xmlns:p14="http://schemas.microsoft.com/office/powerpoint/2010/main" val="3408674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as of March 30, 2021</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D5BB7-4D62-C348-8CB4-215C650020E0}"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67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68972-A143-4F93-A100-56E43305E86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1669370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8972-A143-4F93-A100-56E43305E86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166039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8972-A143-4F93-A100-56E43305E86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19809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7F1B-AFA8-4E41-8097-857D8BFDBDF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5E64FBB-0A91-5A4F-A18A-E97B0BA4E4F1}"/>
              </a:ext>
            </a:extLst>
          </p:cNvPr>
          <p:cNvSpPr>
            <a:spLocks noGrp="1"/>
          </p:cNvSpPr>
          <p:nvPr>
            <p:ph type="sldNum" sz="quarter" idx="10"/>
          </p:nvPr>
        </p:nvSpPr>
        <p:spPr/>
        <p:txBody>
          <a:bodyPr/>
          <a:lstStyle/>
          <a:p>
            <a:fld id="{8AB3F92E-EDB3-A342-AA57-478032349917}" type="slidenum">
              <a:rPr lang="en-US" smtClean="0"/>
              <a:pPr/>
              <a:t>‹#›</a:t>
            </a:fld>
            <a:endParaRPr lang="en-US"/>
          </a:p>
        </p:txBody>
      </p:sp>
    </p:spTree>
    <p:extLst>
      <p:ext uri="{BB962C8B-B14F-4D97-AF65-F5344CB8AC3E}">
        <p14:creationId xmlns:p14="http://schemas.microsoft.com/office/powerpoint/2010/main" val="3390655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Layout">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FE0B64F2-6045-D946-8737-F98B6CD8BE88}"/>
              </a:ext>
            </a:extLst>
          </p:cNvPr>
          <p:cNvSpPr/>
          <p:nvPr userDrawn="1"/>
        </p:nvSpPr>
        <p:spPr>
          <a:xfrm>
            <a:off x="-33867" y="1727199"/>
            <a:ext cx="1481667" cy="5128120"/>
          </a:xfrm>
          <a:prstGeom prst="triangle">
            <a:avLst>
              <a:gd name="adj" fmla="val 1862"/>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9" name="Right Triangle 8">
            <a:extLst>
              <a:ext uri="{FF2B5EF4-FFF2-40B4-BE49-F238E27FC236}">
                <a16:creationId xmlns:a16="http://schemas.microsoft.com/office/drawing/2014/main" id="{37057F43-4A9D-3E49-985B-4FE1575E1012}"/>
              </a:ext>
            </a:extLst>
          </p:cNvPr>
          <p:cNvSpPr/>
          <p:nvPr userDrawn="1"/>
        </p:nvSpPr>
        <p:spPr>
          <a:xfrm>
            <a:off x="-21167" y="3444874"/>
            <a:ext cx="1481667" cy="341044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ECB8BD71-121A-0043-B74A-DE15BFE423FE}"/>
              </a:ext>
            </a:extLst>
          </p:cNvPr>
          <p:cNvSpPr/>
          <p:nvPr userDrawn="1"/>
        </p:nvSpPr>
        <p:spPr>
          <a:xfrm rot="10800000" flipH="1">
            <a:off x="10249368" y="8895"/>
            <a:ext cx="1936912" cy="6858000"/>
          </a:xfrm>
          <a:prstGeom prst="parallelogram">
            <a:avLst>
              <a:gd name="adj" fmla="val 7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a:extLst>
              <a:ext uri="{FF2B5EF4-FFF2-40B4-BE49-F238E27FC236}">
                <a16:creationId xmlns:a16="http://schemas.microsoft.com/office/drawing/2014/main" id="{AAB4EE66-C793-CA42-82A6-472A7071E84A}"/>
              </a:ext>
            </a:extLst>
          </p:cNvPr>
          <p:cNvSpPr/>
          <p:nvPr userDrawn="1"/>
        </p:nvSpPr>
        <p:spPr>
          <a:xfrm rot="10800000">
            <a:off x="9785295" y="0"/>
            <a:ext cx="2399725" cy="6858000"/>
          </a:xfrm>
          <a:prstGeom prst="rtTriangle">
            <a:avLst/>
          </a:prstGeom>
          <a:solidFill>
            <a:srgbClr val="003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Subtitle 2">
            <a:extLst>
              <a:ext uri="{FF2B5EF4-FFF2-40B4-BE49-F238E27FC236}">
                <a16:creationId xmlns:a16="http://schemas.microsoft.com/office/drawing/2014/main" id="{B8092911-F77F-2342-A4BA-7B443ABA18A8}"/>
              </a:ext>
            </a:extLst>
          </p:cNvPr>
          <p:cNvSpPr>
            <a:spLocks noGrp="1"/>
          </p:cNvSpPr>
          <p:nvPr>
            <p:ph type="subTitle" idx="10" hasCustomPrompt="1"/>
          </p:nvPr>
        </p:nvSpPr>
        <p:spPr>
          <a:xfrm>
            <a:off x="2895092" y="5143501"/>
            <a:ext cx="6877503" cy="930900"/>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Pro</a:t>
            </a:r>
          </a:p>
        </p:txBody>
      </p:sp>
      <p:sp>
        <p:nvSpPr>
          <p:cNvPr id="13" name="Title Placeholder 1">
            <a:extLst>
              <a:ext uri="{FF2B5EF4-FFF2-40B4-BE49-F238E27FC236}">
                <a16:creationId xmlns:a16="http://schemas.microsoft.com/office/drawing/2014/main" id="{4513E5DF-2323-254B-97BE-BA3C9A378705}"/>
              </a:ext>
            </a:extLst>
          </p:cNvPr>
          <p:cNvSpPr>
            <a:spLocks noGrp="1"/>
          </p:cNvSpPr>
          <p:nvPr>
            <p:ph type="title" hasCustomPrompt="1"/>
          </p:nvPr>
        </p:nvSpPr>
        <p:spPr>
          <a:xfrm>
            <a:off x="2893832" y="4177466"/>
            <a:ext cx="6877502" cy="930900"/>
          </a:xfrm>
          <a:prstGeom prst="rect">
            <a:avLst/>
          </a:prstGeom>
        </p:spPr>
        <p:txBody>
          <a:bodyPr vert="horz" lIns="91440" tIns="45720" rIns="91440" bIns="45720" rtlCol="0" anchor="ctr">
            <a:noAutofit/>
          </a:bodyPr>
          <a:lstStyle/>
          <a:p>
            <a:r>
              <a:rPr lang="en-US"/>
              <a:t>Title goes here</a:t>
            </a:r>
          </a:p>
        </p:txBody>
      </p:sp>
    </p:spTree>
    <p:extLst>
      <p:ext uri="{BB962C8B-B14F-4D97-AF65-F5344CB8AC3E}">
        <p14:creationId xmlns:p14="http://schemas.microsoft.com/office/powerpoint/2010/main" val="112887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8972-A143-4F93-A100-56E43305E86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419679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568972-A143-4F93-A100-56E43305E868}"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2925995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8972-A143-4F93-A100-56E43305E86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60041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568972-A143-4F93-A100-56E43305E868}" type="datetimeFigureOut">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39798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568972-A143-4F93-A100-56E43305E868}" type="datetimeFigureOut">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222712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68972-A143-4F93-A100-56E43305E868}" type="datetimeFigureOut">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47068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68972-A143-4F93-A100-56E43305E86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1991631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68972-A143-4F93-A100-56E43305E868}"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4AC5B7-4879-406B-B596-884CF44A8CC7}" type="slidenum">
              <a:rPr lang="en-GB" smtClean="0"/>
              <a:t>‹#›</a:t>
            </a:fld>
            <a:endParaRPr lang="en-GB"/>
          </a:p>
        </p:txBody>
      </p:sp>
    </p:spTree>
    <p:extLst>
      <p:ext uri="{BB962C8B-B14F-4D97-AF65-F5344CB8AC3E}">
        <p14:creationId xmlns:p14="http://schemas.microsoft.com/office/powerpoint/2010/main" val="301535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68972-A143-4F93-A100-56E43305E868}" type="datetimeFigureOut">
              <a:rPr lang="en-GB" smtClean="0"/>
              <a:t>15/09/2023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AC5B7-4879-406B-B596-884CF44A8CC7}" type="slidenum">
              <a:rPr lang="en-GB" smtClean="0"/>
              <a:t>‹#›</a:t>
            </a:fld>
            <a:endParaRPr lang="en-GB"/>
          </a:p>
        </p:txBody>
      </p:sp>
    </p:spTree>
    <p:extLst>
      <p:ext uri="{BB962C8B-B14F-4D97-AF65-F5344CB8AC3E}">
        <p14:creationId xmlns:p14="http://schemas.microsoft.com/office/powerpoint/2010/main" val="4243823255"/>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mailto:wphfapplications@unwomen.or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phfund.org/call-for-proposals-in-uganda/"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mailto:wphfapplications@unwomen.org" TargetMode="External"/><Relationship Id="rId4" Type="http://schemas.openxmlformats.org/officeDocument/2006/relationships/hyperlink" Target="mailto:isabella.bwiire@unwomen.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phfund.org/wp-content/uploads/2023/09/Indicator_Tip_Sheet_Impact_5_Protection_ENG_FINAL_091120201.pdf" TargetMode="External"/><Relationship Id="rId2" Type="http://schemas.openxmlformats.org/officeDocument/2006/relationships/hyperlink" Target="https://wphfund.org/wp-content/uploads/2023/09/Indicator_Tip_Sheet_Impact_2_Conflict_Prevention_ENG_FINAL_091120201.pdf" TargetMode="Externa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hyperlink" Target="https://wphfund.org/wp-content/uploads/2023/09/Indicator_Tip_Sheet_Impact_1_Institutional_Funding_ENG_050820211.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phfund.org/wp-content/uploads/2023/09/Indicator_Tip_Sheet_Impact_1_Institutional_Funding_ENG_050820211.pdf"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file:///C:\Users\matthew.rullo\Desktop\WPHF-C%20Home%20Page%20Visual.p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7683-3C7E-4123-B361-F336E9EEDB6C}"/>
              </a:ext>
            </a:extLst>
          </p:cNvPr>
          <p:cNvSpPr>
            <a:spLocks noGrp="1"/>
          </p:cNvSpPr>
          <p:nvPr>
            <p:ph type="ctrTitle"/>
          </p:nvPr>
        </p:nvSpPr>
        <p:spPr>
          <a:xfrm>
            <a:off x="7028494" y="914400"/>
            <a:ext cx="5251677" cy="2613628"/>
          </a:xfrm>
        </p:spPr>
        <p:txBody>
          <a:bodyPr anchor="b">
            <a:normAutofit/>
          </a:bodyPr>
          <a:lstStyle/>
          <a:p>
            <a:r>
              <a:rPr lang="en-GB" sz="4400" dirty="0">
                <a:latin typeface="Source Sans Pro" panose="020B0503030403020204" pitchFamily="34" charset="0"/>
                <a:ea typeface="Source Sans Pro" panose="020B0503030403020204" pitchFamily="34" charset="0"/>
              </a:rPr>
              <a:t>WPHF </a:t>
            </a:r>
            <a:r>
              <a:rPr lang="en-GB" sz="4400" dirty="0" err="1">
                <a:latin typeface="Source Sans Pro" panose="020B0503030403020204" pitchFamily="34" charset="0"/>
                <a:ea typeface="Source Sans Pro" panose="020B0503030403020204" pitchFamily="34" charset="0"/>
              </a:rPr>
              <a:t>CfP</a:t>
            </a:r>
            <a:r>
              <a:rPr lang="en-GB" sz="4400" dirty="0">
                <a:latin typeface="Source Sans Pro" panose="020B0503030403020204" pitchFamily="34" charset="0"/>
                <a:ea typeface="Source Sans Pro" panose="020B0503030403020204" pitchFamily="34" charset="0"/>
              </a:rPr>
              <a:t> information session for Ugandan organisations</a:t>
            </a:r>
          </a:p>
        </p:txBody>
      </p:sp>
      <p:sp>
        <p:nvSpPr>
          <p:cNvPr id="3" name="Subtitle 2">
            <a:extLst>
              <a:ext uri="{FF2B5EF4-FFF2-40B4-BE49-F238E27FC236}">
                <a16:creationId xmlns:a16="http://schemas.microsoft.com/office/drawing/2014/main" id="{5DB8A53C-AD9C-48EF-A458-9E13B65CDAEC}"/>
              </a:ext>
            </a:extLst>
          </p:cNvPr>
          <p:cNvSpPr>
            <a:spLocks noGrp="1"/>
          </p:cNvSpPr>
          <p:nvPr>
            <p:ph type="subTitle" idx="1"/>
          </p:nvPr>
        </p:nvSpPr>
        <p:spPr>
          <a:xfrm>
            <a:off x="8444327" y="3877279"/>
            <a:ext cx="2537804" cy="464920"/>
          </a:xfrm>
        </p:spPr>
        <p:txBody>
          <a:bodyPr anchor="t">
            <a:normAutofit/>
          </a:bodyPr>
          <a:lstStyle/>
          <a:p>
            <a:pPr algn="l"/>
            <a:r>
              <a:rPr lang="en-GB" sz="2000" dirty="0">
                <a:latin typeface="Source Sans Pro" panose="020B0503030403020204" pitchFamily="34" charset="0"/>
                <a:ea typeface="Source Sans Pro" panose="020B0503030403020204" pitchFamily="34" charset="0"/>
              </a:rPr>
              <a:t>13</a:t>
            </a:r>
            <a:r>
              <a:rPr lang="en-GB" sz="2000" baseline="30000" dirty="0">
                <a:latin typeface="Source Sans Pro" panose="020B0503030403020204" pitchFamily="34" charset="0"/>
                <a:ea typeface="Source Sans Pro" panose="020B0503030403020204" pitchFamily="34" charset="0"/>
              </a:rPr>
              <a:t>th</a:t>
            </a:r>
            <a:r>
              <a:rPr lang="en-GB" sz="2000" dirty="0">
                <a:latin typeface="Source Sans Pro" panose="020B0503030403020204" pitchFamily="34" charset="0"/>
                <a:ea typeface="Source Sans Pro" panose="020B0503030403020204" pitchFamily="34" charset="0"/>
              </a:rPr>
              <a:t> September 2023</a:t>
            </a:r>
          </a:p>
        </p:txBody>
      </p:sp>
      <p:pic>
        <p:nvPicPr>
          <p:cNvPr id="5" name="Picture 4" descr="A picture containing outdoor, tree, water&#10;&#10;Description automatically generated">
            <a:extLst>
              <a:ext uri="{FF2B5EF4-FFF2-40B4-BE49-F238E27FC236}">
                <a16:creationId xmlns:a16="http://schemas.microsoft.com/office/drawing/2014/main" id="{763A8E0F-59D9-4097-940D-6680E1F08AD1}"/>
              </a:ext>
            </a:extLst>
          </p:cNvPr>
          <p:cNvPicPr>
            <a:picLocks noChangeAspect="1"/>
          </p:cNvPicPr>
          <p:nvPr/>
        </p:nvPicPr>
        <p:blipFill rotWithShape="1">
          <a:blip r:embed="rId2">
            <a:extLst>
              <a:ext uri="{28A0092B-C50C-407E-A947-70E740481C1C}">
                <a14:useLocalDpi xmlns:a14="http://schemas.microsoft.com/office/drawing/2010/main" val="0"/>
              </a:ext>
            </a:extLst>
          </a:blip>
          <a:srcRect l="18743" r="12847" b="-1"/>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8" name="Content Placeholder 10" descr="Text&#10;&#10;Description automatically generated">
            <a:extLst>
              <a:ext uri="{FF2B5EF4-FFF2-40B4-BE49-F238E27FC236}">
                <a16:creationId xmlns:a16="http://schemas.microsoft.com/office/drawing/2014/main" id="{B959223B-1EE8-45C1-B683-F4C9E7D0F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9609" y="4628793"/>
            <a:ext cx="3632348" cy="801623"/>
          </a:xfrm>
          <a:prstGeom prst="rect">
            <a:avLst/>
          </a:prstGeom>
        </p:spPr>
      </p:pic>
      <p:pic>
        <p:nvPicPr>
          <p:cNvPr id="19" name="Picture 18">
            <a:extLst>
              <a:ext uri="{FF2B5EF4-FFF2-40B4-BE49-F238E27FC236}">
                <a16:creationId xmlns:a16="http://schemas.microsoft.com/office/drawing/2014/main" id="{B0D7DA7C-22B9-4335-B9D9-4EF42792C0FD}"/>
              </a:ext>
            </a:extLst>
          </p:cNvPr>
          <p:cNvPicPr/>
          <p:nvPr/>
        </p:nvPicPr>
        <p:blipFill rotWithShape="1">
          <a:blip r:embed="rId4">
            <a:extLst>
              <a:ext uri="{28A0092B-C50C-407E-A947-70E740481C1C}">
                <a14:useLocalDpi xmlns:a14="http://schemas.microsoft.com/office/drawing/2010/main" val="0"/>
              </a:ext>
            </a:extLst>
          </a:blip>
          <a:srcRect t="12578" b="15429"/>
          <a:stretch/>
        </p:blipFill>
        <p:spPr bwMode="auto">
          <a:xfrm>
            <a:off x="8890861" y="5717010"/>
            <a:ext cx="1728959" cy="857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786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4FACE-F98F-8C6C-007F-C318739BF27E}"/>
              </a:ext>
            </a:extLst>
          </p:cNvPr>
          <p:cNvSpPr txBox="1"/>
          <p:nvPr/>
        </p:nvSpPr>
        <p:spPr>
          <a:xfrm>
            <a:off x="244356" y="761410"/>
            <a:ext cx="11348930" cy="707886"/>
          </a:xfrm>
          <a:prstGeom prst="rect">
            <a:avLst/>
          </a:prstGeom>
          <a:noFill/>
        </p:spPr>
        <p:txBody>
          <a:bodyPr wrap="square">
            <a:spAutoFit/>
          </a:bodyPr>
          <a:lstStyle/>
          <a:p>
            <a:r>
              <a:rPr lang="en-US" sz="4000" b="1" dirty="0">
                <a:solidFill>
                  <a:srgbClr val="00B0F0"/>
                </a:solidFill>
                <a:latin typeface="Source Sans Pro" panose="020B0503030403020204" pitchFamily="34" charset="0"/>
                <a:ea typeface="Source Sans Pro" panose="020B0503030403020204" pitchFamily="34" charset="0"/>
              </a:rPr>
              <a:t>Objectives and Purpose of the Call for Proposals </a:t>
            </a:r>
            <a:endParaRPr lang="en-GB" sz="4000" b="1" dirty="0">
              <a:solidFill>
                <a:srgbClr val="00B0F0"/>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7015B464-B0F7-9CBD-0BCB-D58B6078CB04}"/>
              </a:ext>
            </a:extLst>
          </p:cNvPr>
          <p:cNvSpPr txBox="1"/>
          <p:nvPr/>
        </p:nvSpPr>
        <p:spPr>
          <a:xfrm>
            <a:off x="328246" y="1659285"/>
            <a:ext cx="11535507" cy="3323987"/>
          </a:xfrm>
          <a:prstGeom prst="rect">
            <a:avLst/>
          </a:prstGeom>
          <a:noFill/>
        </p:spPr>
        <p:txBody>
          <a:bodyPr wrap="square" rtlCol="0">
            <a:spAutoFit/>
          </a:bodyPr>
          <a:lstStyle/>
          <a:p>
            <a:r>
              <a:rPr lang="en-US" sz="3000" dirty="0">
                <a:latin typeface="Source Sans Pro" panose="020B0503030403020204" pitchFamily="34" charset="0"/>
                <a:ea typeface="Source Sans Pro" panose="020B0503030403020204" pitchFamily="34" charset="0"/>
              </a:rPr>
              <a:t>The overall purpose of this call for proposals is to provide grants to local civil society organisations in Uganda. </a:t>
            </a:r>
          </a:p>
          <a:p>
            <a:endParaRPr lang="en-US" sz="3000" dirty="0">
              <a:latin typeface="Source Sans Pro" panose="020B0503030403020204" pitchFamily="34" charset="0"/>
              <a:ea typeface="Source Sans Pro" panose="020B0503030403020204" pitchFamily="34" charset="0"/>
            </a:endParaRPr>
          </a:p>
          <a:p>
            <a:r>
              <a:rPr lang="en-US" sz="3000" dirty="0">
                <a:latin typeface="Source Sans Pro" panose="020B0503030403020204" pitchFamily="34" charset="0"/>
                <a:ea typeface="Source Sans Pro" panose="020B0503030403020204" pitchFamily="34" charset="0"/>
              </a:rPr>
              <a:t>The call for proposals specifically contributes to WPHF’s </a:t>
            </a:r>
          </a:p>
          <a:p>
            <a:endParaRPr lang="en-US" sz="3000" dirty="0">
              <a:latin typeface="Source Sans Pro" panose="020B0503030403020204" pitchFamily="34" charset="0"/>
              <a:ea typeface="Source Sans Pro" panose="020B0503030403020204" pitchFamily="34" charset="0"/>
            </a:endParaRPr>
          </a:p>
          <a:p>
            <a:pPr marL="457200" indent="-457200">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Impact Area 2: Conflict prevention </a:t>
            </a:r>
          </a:p>
          <a:p>
            <a:pPr marL="457200" indent="-457200">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Impact Area 5: Protection </a:t>
            </a:r>
            <a:endParaRPr lang="en-GB" sz="3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5235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C02D4E-E563-5289-36D5-2E0F35A72BEB}"/>
              </a:ext>
            </a:extLst>
          </p:cNvPr>
          <p:cNvSpPr txBox="1"/>
          <p:nvPr/>
        </p:nvSpPr>
        <p:spPr>
          <a:xfrm>
            <a:off x="6936389" y="363894"/>
            <a:ext cx="2823431" cy="111967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rgbClr val="00B0F0"/>
                </a:solidFill>
                <a:latin typeface="Source Sans Pro" panose="020B0503030403020204" pitchFamily="34" charset="0"/>
                <a:ea typeface="Source Sans Pro" panose="020B0503030403020204" pitchFamily="34" charset="0"/>
                <a:cs typeface="+mj-cs"/>
              </a:rPr>
              <a:t>Scope</a:t>
            </a:r>
            <a:r>
              <a:rPr lang="en-US" sz="4000" dirty="0">
                <a:solidFill>
                  <a:srgbClr val="00B0F0"/>
                </a:solidFill>
                <a:latin typeface="+mj-lt"/>
                <a:ea typeface="+mj-ea"/>
                <a:cs typeface="+mj-cs"/>
              </a:rPr>
              <a:t> </a:t>
            </a:r>
          </a:p>
        </p:txBody>
      </p:sp>
      <p:pic>
        <p:nvPicPr>
          <p:cNvPr id="5" name="Picture 4" descr="A group of people holding banners&#10;&#10;Description automatically generated">
            <a:extLst>
              <a:ext uri="{FF2B5EF4-FFF2-40B4-BE49-F238E27FC236}">
                <a16:creationId xmlns:a16="http://schemas.microsoft.com/office/drawing/2014/main" id="{C5F277C7-7AA7-ECAD-FBFC-6F97D31747EC}"/>
              </a:ext>
            </a:extLst>
          </p:cNvPr>
          <p:cNvPicPr>
            <a:picLocks noChangeAspect="1"/>
          </p:cNvPicPr>
          <p:nvPr/>
        </p:nvPicPr>
        <p:blipFill rotWithShape="1">
          <a:blip r:embed="rId2">
            <a:extLst>
              <a:ext uri="{28A0092B-C50C-407E-A947-70E740481C1C}">
                <a14:useLocalDpi xmlns:a14="http://schemas.microsoft.com/office/drawing/2010/main" val="0"/>
              </a:ext>
            </a:extLst>
          </a:blip>
          <a:srcRect l="32650" t="-1" r="-164" b="-1"/>
          <a:stretch/>
        </p:blipFill>
        <p:spPr>
          <a:xfrm>
            <a:off x="-600074" y="10"/>
            <a:ext cx="6936390" cy="6857990"/>
          </a:xfrm>
          <a:prstGeom prst="rect">
            <a:avLst/>
          </a:prstGeom>
        </p:spPr>
      </p:pic>
      <p:sp>
        <p:nvSpPr>
          <p:cNvPr id="3" name="TextBox 2">
            <a:extLst>
              <a:ext uri="{FF2B5EF4-FFF2-40B4-BE49-F238E27FC236}">
                <a16:creationId xmlns:a16="http://schemas.microsoft.com/office/drawing/2014/main" id="{7169ABF5-059C-807E-829A-6797E6C8B5DD}"/>
              </a:ext>
            </a:extLst>
          </p:cNvPr>
          <p:cNvSpPr txBox="1"/>
          <p:nvPr/>
        </p:nvSpPr>
        <p:spPr>
          <a:xfrm>
            <a:off x="6768567" y="1483566"/>
            <a:ext cx="5305245" cy="501053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The WPHF will fund qualifying projects in any location in Uganda. </a:t>
            </a:r>
          </a:p>
          <a:p>
            <a:pPr indent="-228600">
              <a:lnSpc>
                <a:spcPct val="90000"/>
              </a:lnSpc>
              <a:spcAft>
                <a:spcPts val="600"/>
              </a:spcAft>
              <a:buFont typeface="Arial" panose="020B0604020202020204" pitchFamily="34" charset="0"/>
              <a:buChar char="•"/>
            </a:pPr>
            <a:endParaRPr lang="en-US" sz="3000" dirty="0">
              <a:latin typeface="Source Sans Pro" panose="020B0503030403020204" pitchFamily="34" charset="0"/>
              <a:ea typeface="Source Sans Pro" panose="020B0503030403020204" pitchFamily="34" charset="0"/>
            </a:endParaRPr>
          </a:p>
          <a:p>
            <a:pPr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Multi-country projects, or projects outside of Uganda will NOT be accepted. </a:t>
            </a:r>
          </a:p>
          <a:p>
            <a:pPr indent="-228600">
              <a:lnSpc>
                <a:spcPct val="90000"/>
              </a:lnSpc>
              <a:spcAft>
                <a:spcPts val="600"/>
              </a:spcAft>
              <a:buFont typeface="Arial" panose="020B0604020202020204" pitchFamily="34" charset="0"/>
              <a:buChar char="•"/>
            </a:pPr>
            <a:endParaRPr lang="en-US" sz="3000" dirty="0">
              <a:latin typeface="Source Sans Pro" panose="020B0503030403020204" pitchFamily="34" charset="0"/>
              <a:ea typeface="Source Sans Pro" panose="020B0503030403020204" pitchFamily="34" charset="0"/>
            </a:endParaRPr>
          </a:p>
          <a:p>
            <a:pPr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CSOs can apply for a maximum of 2 years.</a:t>
            </a:r>
          </a:p>
        </p:txBody>
      </p:sp>
    </p:spTree>
    <p:extLst>
      <p:ext uri="{BB962C8B-B14F-4D97-AF65-F5344CB8AC3E}">
        <p14:creationId xmlns:p14="http://schemas.microsoft.com/office/powerpoint/2010/main" val="109865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4FACE-F98F-8C6C-007F-C318739BF27E}"/>
              </a:ext>
            </a:extLst>
          </p:cNvPr>
          <p:cNvSpPr txBox="1"/>
          <p:nvPr/>
        </p:nvSpPr>
        <p:spPr>
          <a:xfrm>
            <a:off x="867506" y="281355"/>
            <a:ext cx="10456985" cy="707886"/>
          </a:xfrm>
          <a:prstGeom prst="rect">
            <a:avLst/>
          </a:prstGeom>
          <a:noFill/>
        </p:spPr>
        <p:txBody>
          <a:bodyPr wrap="square">
            <a:spAutoFit/>
          </a:bodyPr>
          <a:lstStyle/>
          <a:p>
            <a:r>
              <a:rPr lang="en-US" sz="4000" b="1" dirty="0">
                <a:solidFill>
                  <a:srgbClr val="00B0F0"/>
                </a:solidFill>
                <a:latin typeface="Source Sans Pro" panose="020B0503030403020204" pitchFamily="34" charset="0"/>
                <a:ea typeface="Source Sans Pro" panose="020B0503030403020204" pitchFamily="34" charset="0"/>
              </a:rPr>
              <a:t>Eligibility</a:t>
            </a:r>
            <a:r>
              <a:rPr lang="en-US" sz="4000" dirty="0">
                <a:solidFill>
                  <a:srgbClr val="00B0F0"/>
                </a:solidFill>
                <a:latin typeface="Source Sans Pro" panose="020B0503030403020204" pitchFamily="34" charset="0"/>
                <a:ea typeface="Source Sans Pro" panose="020B0503030403020204" pitchFamily="34" charset="0"/>
              </a:rPr>
              <a:t> </a:t>
            </a:r>
            <a:endParaRPr lang="en-GB" sz="4000" dirty="0">
              <a:solidFill>
                <a:srgbClr val="00B0F0"/>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7015B464-B0F7-9CBD-0BCB-D58B6078CB04}"/>
              </a:ext>
            </a:extLst>
          </p:cNvPr>
          <p:cNvSpPr txBox="1"/>
          <p:nvPr/>
        </p:nvSpPr>
        <p:spPr>
          <a:xfrm>
            <a:off x="328244" y="1220747"/>
            <a:ext cx="11535507"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Women's rights, youth rights, feminist, or civil society organisations with a strong track record in empowering women and girls, led by women or young women at the national, regional, or grassroots levels, are eligible to apply</a:t>
            </a:r>
          </a:p>
          <a:p>
            <a:pPr marL="457200" indent="-457200">
              <a:buFont typeface="Arial" panose="020B0604020202020204" pitchFamily="34" charset="0"/>
              <a:buChar char="•"/>
            </a:pPr>
            <a:endParaRPr lang="en-US" sz="2800" dirty="0">
              <a:latin typeface="Source Sans Pro" panose="020B0503030403020204" pitchFamily="34" charset="0"/>
              <a:ea typeface="Source Sans Pro" panose="020B0503030403020204" pitchFamily="34" charset="0"/>
            </a:endParaRPr>
          </a:p>
          <a:p>
            <a:pPr marL="457200" indent="-4572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Lead organisation must be registered in Uganda and be able to provide proof of registration. </a:t>
            </a:r>
          </a:p>
          <a:p>
            <a:pPr marL="1371600" lvl="2" indent="-457200">
              <a:buFont typeface="Courier New" panose="02070309020205020404" pitchFamily="49" charset="0"/>
              <a:buChar char="o"/>
            </a:pPr>
            <a:r>
              <a:rPr lang="en-US" sz="2800" dirty="0">
                <a:latin typeface="Source Sans Pro" panose="020B0503030403020204" pitchFamily="34" charset="0"/>
                <a:ea typeface="Source Sans Pro" panose="020B0503030403020204" pitchFamily="34" charset="0"/>
              </a:rPr>
              <a:t>Co-implementing partners and consortium members do not need a registration </a:t>
            </a:r>
          </a:p>
        </p:txBody>
      </p:sp>
    </p:spTree>
    <p:extLst>
      <p:ext uri="{BB962C8B-B14F-4D97-AF65-F5344CB8AC3E}">
        <p14:creationId xmlns:p14="http://schemas.microsoft.com/office/powerpoint/2010/main" val="4092385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4FACE-F98F-8C6C-007F-C318739BF27E}"/>
              </a:ext>
            </a:extLst>
          </p:cNvPr>
          <p:cNvSpPr txBox="1"/>
          <p:nvPr/>
        </p:nvSpPr>
        <p:spPr>
          <a:xfrm>
            <a:off x="476028" y="161930"/>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rgbClr val="00B0F0"/>
                </a:solidFill>
                <a:latin typeface="Source Sans Pro" panose="020B0503030403020204" pitchFamily="34" charset="0"/>
                <a:ea typeface="Source Sans Pro" panose="020B0503030403020204" pitchFamily="34" charset="0"/>
                <a:cs typeface="+mj-cs"/>
              </a:rPr>
              <a:t>Eligibility</a:t>
            </a:r>
            <a:r>
              <a:rPr lang="en-US" sz="4000" dirty="0">
                <a:latin typeface="+mj-lt"/>
                <a:ea typeface="+mj-ea"/>
                <a:cs typeface="+mj-cs"/>
              </a:rPr>
              <a:t> </a:t>
            </a:r>
          </a:p>
        </p:txBody>
      </p:sp>
      <p:sp>
        <p:nvSpPr>
          <p:cNvPr id="4" name="TextBox 3">
            <a:extLst>
              <a:ext uri="{FF2B5EF4-FFF2-40B4-BE49-F238E27FC236}">
                <a16:creationId xmlns:a16="http://schemas.microsoft.com/office/drawing/2014/main" id="{7015B464-B0F7-9CBD-0BCB-D58B6078CB04}"/>
              </a:ext>
            </a:extLst>
          </p:cNvPr>
          <p:cNvSpPr txBox="1"/>
          <p:nvPr/>
        </p:nvSpPr>
        <p:spPr>
          <a:xfrm>
            <a:off x="476028" y="1657355"/>
            <a:ext cx="6002110" cy="4291002"/>
          </a:xfrm>
          <a:prstGeom prst="rect">
            <a:avLst/>
          </a:prstGeom>
        </p:spPr>
        <p:txBody>
          <a:bodyPr vert="horz" lIns="91440" tIns="45720" rIns="91440" bIns="45720" rtlCol="0">
            <a:normAutofit fontScale="77500" lnSpcReduction="20000"/>
          </a:bodyPr>
          <a:lstStyle/>
          <a:p>
            <a:pPr indent="-228600">
              <a:lnSpc>
                <a:spcPct val="90000"/>
              </a:lnSpc>
              <a:spcAft>
                <a:spcPts val="600"/>
              </a:spcAft>
              <a:buFont typeface="Arial" panose="020B0604020202020204" pitchFamily="34" charset="0"/>
              <a:buChar char="•"/>
            </a:pPr>
            <a:r>
              <a:rPr lang="en-US" sz="3600" dirty="0">
                <a:latin typeface="Source Sans Pro" panose="020B0503030403020204" pitchFamily="34" charset="0"/>
                <a:ea typeface="Source Sans Pro" panose="020B0503030403020204" pitchFamily="34" charset="0"/>
              </a:rPr>
              <a:t>The following are NOT eligible to apply for a grant from the WPHF:</a:t>
            </a:r>
          </a:p>
          <a:p>
            <a:pPr>
              <a:lnSpc>
                <a:spcPct val="90000"/>
              </a:lnSpc>
              <a:spcAft>
                <a:spcPts val="600"/>
              </a:spcAft>
            </a:pPr>
            <a:endParaRPr lang="en-US" sz="3000" dirty="0">
              <a:latin typeface="Source Sans Pro" panose="020B0503030403020204" pitchFamily="34" charset="0"/>
              <a:ea typeface="Source Sans Pro" panose="020B0503030403020204" pitchFamily="34" charset="0"/>
            </a:endParaRP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International non-governmental organisations;</a:t>
            </a: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Government agencies or institutions;</a:t>
            </a: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UN agencies or UN Country Teams;</a:t>
            </a: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Private individuals;</a:t>
            </a: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Private sector entities;</a:t>
            </a:r>
          </a:p>
          <a:p>
            <a:pPr marL="1371600" lvl="2" indent="-228600">
              <a:lnSpc>
                <a:spcPct val="90000"/>
              </a:lnSpc>
              <a:spcAft>
                <a:spcPts val="600"/>
              </a:spcAft>
              <a:buFont typeface="Arial" panose="020B0604020202020204" pitchFamily="34" charset="0"/>
              <a:buChar char="•"/>
            </a:pPr>
            <a:r>
              <a:rPr lang="en-US" sz="3000" dirty="0">
                <a:latin typeface="Source Sans Pro" panose="020B0503030403020204" pitchFamily="34" charset="0"/>
                <a:ea typeface="Source Sans Pro" panose="020B0503030403020204" pitchFamily="34" charset="0"/>
              </a:rPr>
              <a:t>Universities, Think Tanks or Education or Research Institutions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5" name="Picture 4" descr="A person standing in front of a screen&#10;&#10;Description automatically generated">
            <a:extLst>
              <a:ext uri="{FF2B5EF4-FFF2-40B4-BE49-F238E27FC236}">
                <a16:creationId xmlns:a16="http://schemas.microsoft.com/office/drawing/2014/main" id="{76CCBCBC-76D9-2E7D-5303-DFBA40C8690B}"/>
              </a:ext>
            </a:extLst>
          </p:cNvPr>
          <p:cNvPicPr>
            <a:picLocks noChangeAspect="1"/>
          </p:cNvPicPr>
          <p:nvPr/>
        </p:nvPicPr>
        <p:blipFill rotWithShape="1">
          <a:blip r:embed="rId2">
            <a:extLst>
              <a:ext uri="{28A0092B-C50C-407E-A947-70E740481C1C}">
                <a14:useLocalDpi xmlns:a14="http://schemas.microsoft.com/office/drawing/2010/main" val="0"/>
              </a:ext>
            </a:extLst>
          </a:blip>
          <a:srcRect r="8311" b="1"/>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277353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4FACE-F98F-8C6C-007F-C318739BF27E}"/>
              </a:ext>
            </a:extLst>
          </p:cNvPr>
          <p:cNvSpPr txBox="1"/>
          <p:nvPr/>
        </p:nvSpPr>
        <p:spPr>
          <a:xfrm>
            <a:off x="531604" y="253362"/>
            <a:ext cx="10456985" cy="707886"/>
          </a:xfrm>
          <a:prstGeom prst="rect">
            <a:avLst/>
          </a:prstGeom>
          <a:noFill/>
        </p:spPr>
        <p:txBody>
          <a:bodyPr wrap="square">
            <a:spAutoFit/>
          </a:bodyPr>
          <a:lstStyle/>
          <a:p>
            <a:r>
              <a:rPr lang="en-US" sz="4000" b="1" dirty="0">
                <a:solidFill>
                  <a:srgbClr val="00B0F0"/>
                </a:solidFill>
                <a:latin typeface="Source Sans Pro" panose="020B0503030403020204" pitchFamily="34" charset="0"/>
                <a:ea typeface="Source Sans Pro" panose="020B0503030403020204" pitchFamily="34" charset="0"/>
              </a:rPr>
              <a:t>Type of Funding and Requirements</a:t>
            </a:r>
            <a:endParaRPr lang="en-GB" sz="4000" b="1" dirty="0">
              <a:solidFill>
                <a:srgbClr val="00B0F0"/>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7015B464-B0F7-9CBD-0BCB-D58B6078CB04}"/>
              </a:ext>
            </a:extLst>
          </p:cNvPr>
          <p:cNvSpPr txBox="1"/>
          <p:nvPr/>
        </p:nvSpPr>
        <p:spPr>
          <a:xfrm>
            <a:off x="184558" y="961248"/>
            <a:ext cx="11685864" cy="5556998"/>
          </a:xfrm>
          <a:prstGeom prst="rect">
            <a:avLst/>
          </a:prstGeom>
          <a:noFill/>
        </p:spPr>
        <p:txBody>
          <a:bodyPr wrap="square" rtlCol="0">
            <a:spAutoFit/>
          </a:bodyPr>
          <a:lstStyle/>
          <a:p>
            <a:r>
              <a:rPr lang="en-US" sz="2800" dirty="0"/>
              <a:t>An organization (lead applicant or co-implementing partners) can submit one application for institutional funding AND/OR one application for programmatic funding.</a:t>
            </a:r>
          </a:p>
          <a:p>
            <a:endParaRPr lang="en-US" sz="2800" dirty="0">
              <a:latin typeface="Source Sans Pro" panose="020B0503030403020204" pitchFamily="34" charset="0"/>
              <a:ea typeface="Source Sans Pro" panose="020B0503030403020204" pitchFamily="34" charset="0"/>
            </a:endParaRPr>
          </a:p>
          <a:p>
            <a:pPr marL="914400" lvl="1" indent="-4572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Institutional Funding: Stream 1 (USD $2,500 - $30,000)</a:t>
            </a:r>
          </a:p>
          <a:p>
            <a:pPr marL="914400" lvl="1" indent="-4572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Programmatic Funding: Stream 2 (USD $30,000 - $200,000)</a:t>
            </a:r>
          </a:p>
          <a:p>
            <a:pPr marL="1828800" lvl="3" indent="-457200">
              <a:buFont typeface="Courier New" panose="02070309020205020404" pitchFamily="49" charset="0"/>
              <a:buChar char="o"/>
            </a:pPr>
            <a:r>
              <a:rPr lang="en-US" sz="2800" dirty="0">
                <a:latin typeface="Source Sans Pro" panose="020B0503030403020204" pitchFamily="34" charset="0"/>
                <a:ea typeface="Source Sans Pro" panose="020B0503030403020204" pitchFamily="34" charset="0"/>
              </a:rPr>
              <a:t>Programmatic funding is for project focusing only on one impact area </a:t>
            </a:r>
          </a:p>
          <a:p>
            <a:pPr marL="3200400" lvl="6" indent="-45720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WPHF Impact area 2: Increased meaningful participation and decision-making of women in conflict prevention processes and response</a:t>
            </a:r>
          </a:p>
          <a:p>
            <a:pPr marL="3200400" lvl="6" indent="-45720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WPHF Impact area 5: Enhanced safety, security and mental health of women and girls’ and their human rights respected</a:t>
            </a:r>
          </a:p>
        </p:txBody>
      </p:sp>
    </p:spTree>
    <p:extLst>
      <p:ext uri="{BB962C8B-B14F-4D97-AF65-F5344CB8AC3E}">
        <p14:creationId xmlns:p14="http://schemas.microsoft.com/office/powerpoint/2010/main" val="265115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578361-FDD9-E2C7-1A55-053A8EC55525}"/>
              </a:ext>
            </a:extLst>
          </p:cNvPr>
          <p:cNvSpPr txBox="1"/>
          <p:nvPr/>
        </p:nvSpPr>
        <p:spPr>
          <a:xfrm>
            <a:off x="511628" y="359227"/>
            <a:ext cx="8435323" cy="707886"/>
          </a:xfrm>
          <a:prstGeom prst="rect">
            <a:avLst/>
          </a:prstGeom>
          <a:noFill/>
        </p:spPr>
        <p:txBody>
          <a:bodyPr wrap="none" rtlCol="0">
            <a:spAutoFit/>
          </a:bodyPr>
          <a:lstStyle/>
          <a:p>
            <a:r>
              <a:rPr lang="en-GB" sz="4000" b="1" dirty="0">
                <a:solidFill>
                  <a:srgbClr val="00B0F0"/>
                </a:solidFill>
                <a:latin typeface="Source Sans Pro" panose="020B0503030403020204" pitchFamily="34" charset="0"/>
                <a:ea typeface="Source Sans Pro" panose="020B0503030403020204" pitchFamily="34" charset="0"/>
              </a:rPr>
              <a:t>Application Package and Procedures</a:t>
            </a:r>
          </a:p>
        </p:txBody>
      </p:sp>
      <p:sp>
        <p:nvSpPr>
          <p:cNvPr id="5" name="TextBox 4">
            <a:extLst>
              <a:ext uri="{FF2B5EF4-FFF2-40B4-BE49-F238E27FC236}">
                <a16:creationId xmlns:a16="http://schemas.microsoft.com/office/drawing/2014/main" id="{7ADB6A8B-CBE3-41D3-9629-2EBBEA57BC0A}"/>
              </a:ext>
            </a:extLst>
          </p:cNvPr>
          <p:cNvSpPr txBox="1"/>
          <p:nvPr/>
        </p:nvSpPr>
        <p:spPr>
          <a:xfrm>
            <a:off x="511628" y="1318022"/>
            <a:ext cx="11168743" cy="5539978"/>
          </a:xfrm>
          <a:prstGeom prst="rect">
            <a:avLst/>
          </a:prstGeom>
          <a:noFill/>
        </p:spPr>
        <p:txBody>
          <a:bodyPr wrap="square" rtlCol="0">
            <a:spAutoFit/>
          </a:bodyPr>
          <a:lstStyle/>
          <a:p>
            <a:r>
              <a:rPr lang="en-US" sz="2800" dirty="0"/>
              <a:t>Applicants are required to use only the WPHF templates provided in the link shared by UN Women Uganda </a:t>
            </a:r>
          </a:p>
          <a:p>
            <a:endParaRPr lang="en-US" sz="2800" dirty="0"/>
          </a:p>
          <a:p>
            <a:pPr marL="914400" lvl="1" indent="-457200">
              <a:buFont typeface="Courier New" panose="02070309020205020404" pitchFamily="49" charset="0"/>
              <a:buChar char="o"/>
            </a:pPr>
            <a:r>
              <a:rPr lang="en-US" sz="2800" dirty="0"/>
              <a:t>WPHF Proposal Template (attached, no more than 10 pages, excluding Annex A and B) </a:t>
            </a:r>
          </a:p>
          <a:p>
            <a:pPr marL="914400" lvl="1" indent="-457200">
              <a:buFont typeface="Courier New" panose="02070309020205020404" pitchFamily="49" charset="0"/>
              <a:buChar char="o"/>
            </a:pPr>
            <a:r>
              <a:rPr lang="en-US" sz="2800" dirty="0"/>
              <a:t>Results Framework (Proposal Template Annex: A)  Project Budget (Proposal Template Annex: B) AND </a:t>
            </a:r>
          </a:p>
          <a:p>
            <a:pPr marL="914400" lvl="1" indent="-457200">
              <a:buFont typeface="Courier New" panose="02070309020205020404" pitchFamily="49" charset="0"/>
              <a:buChar char="o"/>
            </a:pPr>
            <a:r>
              <a:rPr lang="en-US" sz="2800" dirty="0"/>
              <a:t>Proof of valid legal registration or status of the lead organization (if you are in the process for renewal, please share proof)</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a:t>DO NOT </a:t>
            </a:r>
            <a:r>
              <a:rPr lang="en-US" sz="2800" dirty="0"/>
              <a:t>submit photos or additional documents other than the ones listed. </a:t>
            </a: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160554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578361-FDD9-E2C7-1A55-053A8EC55525}"/>
              </a:ext>
            </a:extLst>
          </p:cNvPr>
          <p:cNvSpPr txBox="1"/>
          <p:nvPr/>
        </p:nvSpPr>
        <p:spPr>
          <a:xfrm>
            <a:off x="445537" y="307159"/>
            <a:ext cx="8435323" cy="707886"/>
          </a:xfrm>
          <a:prstGeom prst="rect">
            <a:avLst/>
          </a:prstGeom>
          <a:noFill/>
        </p:spPr>
        <p:txBody>
          <a:bodyPr wrap="none" rtlCol="0">
            <a:spAutoFit/>
          </a:bodyPr>
          <a:lstStyle/>
          <a:p>
            <a:r>
              <a:rPr lang="en-GB" sz="4000" b="1" dirty="0">
                <a:solidFill>
                  <a:srgbClr val="00B0F0"/>
                </a:solidFill>
                <a:latin typeface="Source Sans Pro" panose="020B0503030403020204" pitchFamily="34" charset="0"/>
                <a:ea typeface="Source Sans Pro" panose="020B0503030403020204" pitchFamily="34" charset="0"/>
              </a:rPr>
              <a:t>Application Package and Procedures</a:t>
            </a:r>
          </a:p>
        </p:txBody>
      </p:sp>
      <p:sp>
        <p:nvSpPr>
          <p:cNvPr id="3" name="Rectangle 2">
            <a:extLst>
              <a:ext uri="{FF2B5EF4-FFF2-40B4-BE49-F238E27FC236}">
                <a16:creationId xmlns:a16="http://schemas.microsoft.com/office/drawing/2014/main" id="{3FC599AE-1620-64CD-6A44-5EDA035A5A3D}"/>
              </a:ext>
            </a:extLst>
          </p:cNvPr>
          <p:cNvSpPr/>
          <p:nvPr/>
        </p:nvSpPr>
        <p:spPr>
          <a:xfrm>
            <a:off x="243180" y="4253218"/>
            <a:ext cx="11479037" cy="1375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ADB6A8B-CBE3-41D3-9629-2EBBEA57BC0A}"/>
              </a:ext>
            </a:extLst>
          </p:cNvPr>
          <p:cNvSpPr txBox="1"/>
          <p:nvPr/>
        </p:nvSpPr>
        <p:spPr>
          <a:xfrm>
            <a:off x="243180" y="1301244"/>
            <a:ext cx="11199403"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All documents should be submitted together as one package.</a:t>
            </a:r>
          </a:p>
          <a:p>
            <a:pPr marL="285750" indent="-285750">
              <a:buFont typeface="Arial" panose="020B0604020202020204" pitchFamily="34" charset="0"/>
              <a:buChar char="•"/>
            </a:pPr>
            <a:r>
              <a:rPr lang="en-US" sz="2800" dirty="0"/>
              <a:t>You may not make changes to your application after it is submitted.</a:t>
            </a:r>
          </a:p>
          <a:p>
            <a:pPr marL="285750" indent="-285750">
              <a:buFont typeface="Arial" panose="020B0604020202020204" pitchFamily="34" charset="0"/>
              <a:buChar char="•"/>
            </a:pPr>
            <a:r>
              <a:rPr lang="en-US" sz="2800" dirty="0"/>
              <a:t>Incomplete applications, or use of different templates will not be considered.</a:t>
            </a:r>
          </a:p>
          <a:p>
            <a:pPr marL="285750" indent="-285750">
              <a:buFont typeface="Arial" panose="020B0604020202020204" pitchFamily="34" charset="0"/>
              <a:buChar char="•"/>
            </a:pPr>
            <a:r>
              <a:rPr lang="en-US" sz="2800" dirty="0"/>
              <a:t>Please </a:t>
            </a:r>
            <a:r>
              <a:rPr lang="en-US" sz="2800" b="1" dirty="0"/>
              <a:t>DO NOT </a:t>
            </a:r>
            <a:r>
              <a:rPr lang="en-US" sz="2800" dirty="0"/>
              <a:t>resend your application unless you do not receive a confirmation of receipt within three days.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GB" sz="2800" dirty="0">
              <a:solidFill>
                <a:schemeClr val="bg1"/>
              </a:solidFill>
            </a:endParaRPr>
          </a:p>
        </p:txBody>
      </p:sp>
      <p:sp>
        <p:nvSpPr>
          <p:cNvPr id="4" name="TextBox 3">
            <a:extLst>
              <a:ext uri="{FF2B5EF4-FFF2-40B4-BE49-F238E27FC236}">
                <a16:creationId xmlns:a16="http://schemas.microsoft.com/office/drawing/2014/main" id="{1AE4A9D1-F916-6242-6DBF-9100CBC6893D}"/>
              </a:ext>
            </a:extLst>
          </p:cNvPr>
          <p:cNvSpPr txBox="1"/>
          <p:nvPr/>
        </p:nvSpPr>
        <p:spPr>
          <a:xfrm>
            <a:off x="620172" y="4253218"/>
            <a:ext cx="10570570" cy="1661993"/>
          </a:xfrm>
          <a:prstGeom prst="rect">
            <a:avLst/>
          </a:prstGeom>
          <a:noFill/>
        </p:spPr>
        <p:txBody>
          <a:bodyPr wrap="square" rtlCol="0">
            <a:spAutoFit/>
          </a:bodyPr>
          <a:lstStyle/>
          <a:p>
            <a:pPr algn="ctr"/>
            <a:r>
              <a:rPr lang="en-US" sz="2800" dirty="0">
                <a:solidFill>
                  <a:schemeClr val="bg1"/>
                </a:solidFill>
              </a:rPr>
              <a:t>Application packages should be emailed to </a:t>
            </a:r>
            <a:r>
              <a:rPr lang="en-US" sz="2800" b="1" dirty="0">
                <a:solidFill>
                  <a:schemeClr val="bg1"/>
                </a:solidFill>
                <a:hlinkClick r:id="rId2"/>
              </a:rPr>
              <a:t>wphfapplications@unwomen.org</a:t>
            </a:r>
            <a:r>
              <a:rPr lang="en-US" sz="2800" b="1" dirty="0">
                <a:solidFill>
                  <a:schemeClr val="bg1"/>
                </a:solidFill>
              </a:rPr>
              <a:t> </a:t>
            </a:r>
            <a:r>
              <a:rPr lang="en-US" sz="2800" dirty="0">
                <a:solidFill>
                  <a:schemeClr val="bg1"/>
                </a:solidFill>
              </a:rPr>
              <a:t>by the </a:t>
            </a:r>
            <a:r>
              <a:rPr lang="en-US" sz="2800" b="1" dirty="0">
                <a:solidFill>
                  <a:schemeClr val="accent4">
                    <a:lumMod val="60000"/>
                    <a:lumOff val="40000"/>
                  </a:schemeClr>
                </a:solidFill>
              </a:rPr>
              <a:t>2</a:t>
            </a:r>
            <a:r>
              <a:rPr lang="en-US" sz="2800" b="1" baseline="30000" dirty="0">
                <a:solidFill>
                  <a:schemeClr val="accent4">
                    <a:lumMod val="60000"/>
                    <a:lumOff val="40000"/>
                  </a:schemeClr>
                </a:solidFill>
              </a:rPr>
              <a:t>nd</a:t>
            </a:r>
            <a:r>
              <a:rPr lang="en-US" sz="2800" b="1" dirty="0">
                <a:solidFill>
                  <a:schemeClr val="accent4">
                    <a:lumMod val="60000"/>
                    <a:lumOff val="40000"/>
                  </a:schemeClr>
                </a:solidFill>
              </a:rPr>
              <a:t> October, 12:59 am </a:t>
            </a:r>
            <a:r>
              <a:rPr lang="en-US" sz="2800" dirty="0">
                <a:solidFill>
                  <a:schemeClr val="bg1"/>
                </a:solidFill>
              </a:rPr>
              <a:t>Uganda time. </a:t>
            </a:r>
          </a:p>
          <a:p>
            <a:endParaRPr lang="en-GB" dirty="0"/>
          </a:p>
        </p:txBody>
      </p:sp>
    </p:spTree>
    <p:extLst>
      <p:ext uri="{BB962C8B-B14F-4D97-AF65-F5344CB8AC3E}">
        <p14:creationId xmlns:p14="http://schemas.microsoft.com/office/powerpoint/2010/main" val="174051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24F2A4-5718-ED6F-C364-029526239BFA}"/>
              </a:ext>
            </a:extLst>
          </p:cNvPr>
          <p:cNvSpPr txBox="1">
            <a:spLocks/>
          </p:cNvSpPr>
          <p:nvPr/>
        </p:nvSpPr>
        <p:spPr>
          <a:xfrm>
            <a:off x="384342" y="35981"/>
            <a:ext cx="10515600" cy="1325563"/>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kern="1200" baseline="0">
                <a:solidFill>
                  <a:schemeClr val="accent3"/>
                </a:solidFill>
                <a:latin typeface="Source Sans Pro Semibold" panose="020B0503030403020204" pitchFamily="34" charset="0"/>
                <a:ea typeface="+mj-ea"/>
                <a:cs typeface="+mj-cs"/>
              </a:defRPr>
            </a:lvl1pPr>
          </a:lstStyle>
          <a:p>
            <a:r>
              <a:rPr lang="en-US" sz="4000" b="1">
                <a:solidFill>
                  <a:schemeClr val="accent2"/>
                </a:solidFill>
                <a:latin typeface="Source Sans Pro SemiBold" panose="020B0503030403020204" pitchFamily="34" charset="0"/>
                <a:ea typeface="Source Sans Pro SemiBold" panose="020B0503030403020204" pitchFamily="34" charset="0"/>
              </a:rPr>
              <a:t>Useful information</a:t>
            </a:r>
            <a:endParaRPr lang="en-FR" sz="4000" b="1">
              <a:solidFill>
                <a:schemeClr val="accent2"/>
              </a:solidFill>
              <a:latin typeface="Source Sans Pro SemiBold" panose="020B0503030403020204" pitchFamily="34" charset="0"/>
              <a:ea typeface="Source Sans Pro SemiBold" panose="020B0503030403020204" pitchFamily="34" charset="0"/>
            </a:endParaRPr>
          </a:p>
        </p:txBody>
      </p:sp>
      <p:sp>
        <p:nvSpPr>
          <p:cNvPr id="7" name="Rectangle 6">
            <a:extLst>
              <a:ext uri="{FF2B5EF4-FFF2-40B4-BE49-F238E27FC236}">
                <a16:creationId xmlns:a16="http://schemas.microsoft.com/office/drawing/2014/main" id="{D07125BF-602A-0AE8-ABE0-EE9608282507}"/>
              </a:ext>
            </a:extLst>
          </p:cNvPr>
          <p:cNvSpPr/>
          <p:nvPr/>
        </p:nvSpPr>
        <p:spPr>
          <a:xfrm>
            <a:off x="619126" y="1017142"/>
            <a:ext cx="9867900" cy="5847755"/>
          </a:xfrm>
          <a:prstGeom prst="rect">
            <a:avLst/>
          </a:prstGeom>
        </p:spPr>
        <p:txBody>
          <a:bodyPr wrap="square" lIns="91440" tIns="45720" rIns="91440" bIns="45720" anchor="t">
            <a:spAutoFit/>
          </a:bodyPr>
          <a:lstStyle/>
          <a:p>
            <a:pPr marL="742950" lvl="1" indent="-285750">
              <a:spcAft>
                <a:spcPts val="1200"/>
              </a:spcAft>
              <a:buClr>
                <a:schemeClr val="accent5"/>
              </a:buClr>
              <a:buFont typeface="Wingdings" panose="05000000000000000000" pitchFamily="2" charset="2"/>
              <a:buChar char="§"/>
            </a:pPr>
            <a:r>
              <a:rPr lang="en-US" sz="2000" dirty="0">
                <a:ea typeface="+mn-lt"/>
                <a:cs typeface="+mn-lt"/>
              </a:rPr>
              <a:t>Call for proposal available in English: </a:t>
            </a:r>
            <a:r>
              <a:rPr lang="en-US" sz="2000" dirty="0">
                <a:ea typeface="+mn-lt"/>
                <a:cs typeface="+mn-lt"/>
                <a:hlinkClick r:id="rId3"/>
              </a:rPr>
              <a:t>https://wphfund.org/call-for-proposals-in-uganda/</a:t>
            </a:r>
            <a:r>
              <a:rPr lang="en-US" sz="2000" dirty="0">
                <a:ea typeface="+mn-lt"/>
                <a:cs typeface="+mn-lt"/>
              </a:rPr>
              <a:t> </a:t>
            </a:r>
          </a:p>
          <a:p>
            <a:pPr marL="742950" lvl="1" indent="-285750">
              <a:spcAft>
                <a:spcPts val="1200"/>
              </a:spcAft>
              <a:buClr>
                <a:schemeClr val="accent5"/>
              </a:buClr>
              <a:buFont typeface="Wingdings" panose="05000000000000000000" pitchFamily="2" charset="2"/>
              <a:buChar char="§"/>
            </a:pPr>
            <a:r>
              <a:rPr lang="en-US" sz="2000" b="1" u="sng" dirty="0"/>
              <a:t>Deadline:</a:t>
            </a:r>
            <a:r>
              <a:rPr lang="en-US" sz="2000" dirty="0">
                <a:ea typeface="+mn-lt"/>
                <a:cs typeface="+mn-lt"/>
              </a:rPr>
              <a:t> 2 October 2023 at 12.59 am (Uganda time)</a:t>
            </a:r>
          </a:p>
          <a:p>
            <a:pPr marL="742950" lvl="1" indent="-285750">
              <a:spcAft>
                <a:spcPts val="1200"/>
              </a:spcAft>
              <a:buClr>
                <a:schemeClr val="accent5"/>
              </a:buClr>
              <a:buFont typeface="Wingdings" panose="05000000000000000000" pitchFamily="2" charset="2"/>
              <a:buChar char="§"/>
            </a:pPr>
            <a:r>
              <a:rPr lang="en-US" sz="2000" dirty="0">
                <a:ea typeface="+mn-lt"/>
                <a:cs typeface="+mn-lt"/>
              </a:rPr>
              <a:t>Two funding streams: </a:t>
            </a:r>
          </a:p>
          <a:p>
            <a:pPr marL="1200150" lvl="2" indent="-285750">
              <a:spcAft>
                <a:spcPts val="1200"/>
              </a:spcAft>
              <a:buClr>
                <a:schemeClr val="accent5"/>
              </a:buClr>
              <a:buFont typeface="Wingdings" panose="05000000000000000000" pitchFamily="2" charset="2"/>
              <a:buChar char="q"/>
            </a:pPr>
            <a:r>
              <a:rPr lang="en-US" sz="2000" dirty="0">
                <a:ea typeface="+mn-lt"/>
                <a:cs typeface="+mn-lt"/>
              </a:rPr>
              <a:t>Programmatic funding: 30,000 USD to 200,000 USD  (Impact Area 2: Conflict Prevention &amp; Impact Area 5: Protection)</a:t>
            </a:r>
          </a:p>
          <a:p>
            <a:pPr lvl="2">
              <a:spcAft>
                <a:spcPts val="1200"/>
              </a:spcAft>
              <a:buClr>
                <a:schemeClr val="accent5"/>
              </a:buClr>
            </a:pPr>
            <a:r>
              <a:rPr lang="en-US" i="1" dirty="0">
                <a:ea typeface="+mn-lt"/>
                <a:cs typeface="+mn-lt"/>
              </a:rPr>
              <a:t>To finance programmatic activities of CSOs aimed at enhancing the meaningful participation and decision-making of women in conflict prevention processes. </a:t>
            </a:r>
          </a:p>
          <a:p>
            <a:pPr marL="1200150" lvl="2" indent="-285750">
              <a:spcAft>
                <a:spcPts val="1200"/>
              </a:spcAft>
              <a:buClr>
                <a:schemeClr val="accent5"/>
              </a:buClr>
              <a:buFont typeface="Wingdings" panose="05000000000000000000" pitchFamily="2" charset="2"/>
              <a:buChar char="q"/>
            </a:pPr>
            <a:r>
              <a:rPr lang="en-US" sz="2000" dirty="0">
                <a:ea typeface="+mn-lt"/>
                <a:cs typeface="+mn-lt"/>
              </a:rPr>
              <a:t>Institutional funding from 2,500 USD to 30,000 USD</a:t>
            </a:r>
          </a:p>
          <a:p>
            <a:pPr lvl="2">
              <a:spcAft>
                <a:spcPts val="1200"/>
              </a:spcAft>
              <a:buClr>
                <a:schemeClr val="accent5"/>
              </a:buClr>
            </a:pPr>
            <a:r>
              <a:rPr lang="en-US" i="1" dirty="0">
                <a:ea typeface="+mn-lt"/>
                <a:cs typeface="+mn-lt"/>
              </a:rPr>
              <a:t>To reinforce the institutional capacity of local civil society organizations</a:t>
            </a:r>
          </a:p>
          <a:p>
            <a:pPr marL="742950" lvl="1" indent="-285750">
              <a:spcAft>
                <a:spcPts val="1200"/>
              </a:spcAft>
              <a:buClr>
                <a:schemeClr val="accent5"/>
              </a:buClr>
              <a:buFont typeface="Wingdings" panose="05000000000000000000" pitchFamily="2" charset="2"/>
              <a:buChar char="§"/>
            </a:pPr>
            <a:r>
              <a:rPr lang="en-US" sz="2000" dirty="0">
                <a:ea typeface="+mn-lt"/>
                <a:cs typeface="+mn-lt"/>
              </a:rPr>
              <a:t>Organizations can apply for both funding submitting </a:t>
            </a:r>
            <a:r>
              <a:rPr lang="en-US" sz="2000" b="1" u="sng" dirty="0">
                <a:ea typeface="+mn-lt"/>
                <a:cs typeface="+mn-lt"/>
              </a:rPr>
              <a:t>separate</a:t>
            </a:r>
            <a:r>
              <a:rPr lang="en-US" sz="2000" dirty="0">
                <a:ea typeface="+mn-lt"/>
                <a:cs typeface="+mn-lt"/>
              </a:rPr>
              <a:t> applications</a:t>
            </a:r>
          </a:p>
          <a:p>
            <a:pPr marL="742950" lvl="1" indent="-285750">
              <a:spcAft>
                <a:spcPts val="1200"/>
              </a:spcAft>
              <a:buClr>
                <a:schemeClr val="accent5"/>
              </a:buClr>
              <a:buFont typeface="Wingdings" panose="05000000000000000000" pitchFamily="2" charset="2"/>
              <a:buChar char="§"/>
            </a:pPr>
            <a:r>
              <a:rPr lang="en-US" sz="2000" dirty="0">
                <a:ea typeface="+mn-lt"/>
                <a:cs typeface="+mn-lt"/>
              </a:rPr>
              <a:t>Questions: </a:t>
            </a:r>
            <a:r>
              <a:rPr lang="en-US" sz="2000" dirty="0">
                <a:ea typeface="+mn-lt"/>
                <a:cs typeface="+mn-lt"/>
                <a:hlinkClick r:id="rId4"/>
              </a:rPr>
              <a:t>isabella.bwiire@unwomen.org</a:t>
            </a:r>
            <a:endParaRPr lang="en-US" sz="2000" dirty="0">
              <a:ea typeface="+mn-lt"/>
              <a:cs typeface="+mn-lt"/>
            </a:endParaRPr>
          </a:p>
          <a:p>
            <a:pPr marL="742950" lvl="1" indent="-285750">
              <a:spcAft>
                <a:spcPts val="1200"/>
              </a:spcAft>
              <a:buClr>
                <a:schemeClr val="accent5"/>
              </a:buClr>
              <a:buFont typeface="Wingdings" panose="05000000000000000000" pitchFamily="2" charset="2"/>
              <a:buChar char="§"/>
            </a:pPr>
            <a:r>
              <a:rPr lang="en-US" sz="2000" dirty="0">
                <a:ea typeface="+mn-lt"/>
                <a:cs typeface="+mn-lt"/>
              </a:rPr>
              <a:t>Submissions: </a:t>
            </a:r>
            <a:r>
              <a:rPr lang="en-US" sz="2000" dirty="0">
                <a:solidFill>
                  <a:srgbClr val="00B0F0"/>
                </a:solidFill>
                <a:hlinkClick r:id="rId5"/>
              </a:rPr>
              <a:t>wphfapplications@unwomen.org</a:t>
            </a:r>
            <a:r>
              <a:rPr lang="en-US" sz="2000" dirty="0">
                <a:solidFill>
                  <a:srgbClr val="00B0F0"/>
                </a:solidFill>
              </a:rPr>
              <a:t>   </a:t>
            </a:r>
            <a:endParaRPr lang="en-US" sz="2000" dirty="0">
              <a:solidFill>
                <a:srgbClr val="00B0F0"/>
              </a:solidFill>
              <a:ea typeface="+mn-lt"/>
              <a:cs typeface="+mn-lt"/>
            </a:endParaRPr>
          </a:p>
          <a:p>
            <a:pPr marL="742950" lvl="1" indent="-285750">
              <a:spcAft>
                <a:spcPts val="1200"/>
              </a:spcAft>
              <a:buClr>
                <a:schemeClr val="accent5"/>
              </a:buClr>
              <a:buFont typeface="Wingdings" panose="05000000000000000000" pitchFamily="2" charset="2"/>
              <a:buChar char="§"/>
            </a:pPr>
            <a:endParaRPr lang="en-US" sz="2000" dirty="0">
              <a:ea typeface="+mn-lt"/>
              <a:cs typeface="+mn-lt"/>
            </a:endParaRPr>
          </a:p>
        </p:txBody>
      </p:sp>
      <p:pic>
        <p:nvPicPr>
          <p:cNvPr id="8" name="Picture 4">
            <a:extLst>
              <a:ext uri="{FF2B5EF4-FFF2-40B4-BE49-F238E27FC236}">
                <a16:creationId xmlns:a16="http://schemas.microsoft.com/office/drawing/2014/main" id="{CD09BF16-83D8-3C9B-7D04-58C5B7FC8E1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129140" y="278124"/>
            <a:ext cx="739018" cy="739018"/>
          </a:xfrm>
          <a:prstGeom prst="rect">
            <a:avLst/>
          </a:prstGeom>
        </p:spPr>
      </p:pic>
    </p:spTree>
    <p:extLst>
      <p:ext uri="{BB962C8B-B14F-4D97-AF65-F5344CB8AC3E}">
        <p14:creationId xmlns:p14="http://schemas.microsoft.com/office/powerpoint/2010/main" val="3097846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4281FD-6A0E-4F50-80DC-2390B30CB7FE}"/>
              </a:ext>
            </a:extLst>
          </p:cNvPr>
          <p:cNvSpPr/>
          <p:nvPr/>
        </p:nvSpPr>
        <p:spPr>
          <a:xfrm>
            <a:off x="-15029" y="9041"/>
            <a:ext cx="12191998" cy="687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err="1"/>
              <a:t>MicrosoftTeams</a:t>
            </a:r>
            <a:r>
              <a:rPr lang="en-CA"/>
              <a:t>-image (14).</a:t>
            </a:r>
            <a:r>
              <a:rPr lang="en-CA" err="1"/>
              <a:t>png</a:t>
            </a:r>
            <a:endParaRPr lang="en-CA"/>
          </a:p>
        </p:txBody>
      </p:sp>
      <p:sp>
        <p:nvSpPr>
          <p:cNvPr id="2" name="Titre 1">
            <a:extLst>
              <a:ext uri="{FF2B5EF4-FFF2-40B4-BE49-F238E27FC236}">
                <a16:creationId xmlns:a16="http://schemas.microsoft.com/office/drawing/2014/main" id="{4A3A7D51-A72E-FF4F-8890-B72F2D64F714}"/>
              </a:ext>
            </a:extLst>
          </p:cNvPr>
          <p:cNvSpPr>
            <a:spLocks noGrp="1"/>
          </p:cNvSpPr>
          <p:nvPr>
            <p:ph type="title"/>
          </p:nvPr>
        </p:nvSpPr>
        <p:spPr>
          <a:xfrm>
            <a:off x="145705" y="-358346"/>
            <a:ext cx="10938306" cy="2726140"/>
          </a:xfrm>
        </p:spPr>
        <p:txBody>
          <a:bodyPr vert="horz" lIns="91440" tIns="45720" rIns="91440" bIns="45720" rtlCol="0" anchor="b">
            <a:noAutofit/>
          </a:bodyPr>
          <a:lstStyle/>
          <a:p>
            <a:pPr algn="ctr"/>
            <a:r>
              <a:rPr lang="en-US" sz="6000" b="1">
                <a:solidFill>
                  <a:srgbClr val="009FE4"/>
                </a:solidFill>
                <a:latin typeface="Source Sans Pro"/>
              </a:rPr>
              <a:t>Frequently Asked Questions (FAQ)</a:t>
            </a:r>
            <a:endParaRPr lang="en-US" sz="6000" b="1">
              <a:solidFill>
                <a:srgbClr val="009FE4"/>
              </a:solidFill>
              <a:latin typeface="Source Sans Pro" panose="020B0503030403020204" pitchFamily="34" charset="0"/>
              <a:ea typeface="Source Sans Pro" panose="020B0503030403020204" pitchFamily="34" charset="0"/>
              <a:cs typeface="Calibri"/>
            </a:endParaRPr>
          </a:p>
        </p:txBody>
      </p:sp>
      <p:pic>
        <p:nvPicPr>
          <p:cNvPr id="7" name="Picture 4" descr="A picture containing text&#10;&#10;Description automatically generated">
            <a:extLst>
              <a:ext uri="{FF2B5EF4-FFF2-40B4-BE49-F238E27FC236}">
                <a16:creationId xmlns:a16="http://schemas.microsoft.com/office/drawing/2014/main" id="{6DF37180-A5C0-428F-B06E-6F90C35A1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6165" y="5469340"/>
            <a:ext cx="1023812" cy="1023812"/>
          </a:xfrm>
          <a:prstGeom prst="rect">
            <a:avLst/>
          </a:prstGeom>
        </p:spPr>
      </p:pic>
      <p:pic>
        <p:nvPicPr>
          <p:cNvPr id="5" name="Picture 4" descr="A picture containing person, indoor, ceiling&#10;&#10;Description automatically generated">
            <a:extLst>
              <a:ext uri="{FF2B5EF4-FFF2-40B4-BE49-F238E27FC236}">
                <a16:creationId xmlns:a16="http://schemas.microsoft.com/office/drawing/2014/main" id="{D659C455-699C-5210-E21F-9387C1799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477" y="2483708"/>
            <a:ext cx="8920345" cy="4014155"/>
          </a:xfrm>
          <a:prstGeom prst="rect">
            <a:avLst/>
          </a:prstGeom>
        </p:spPr>
      </p:pic>
    </p:spTree>
    <p:extLst>
      <p:ext uri="{BB962C8B-B14F-4D97-AF65-F5344CB8AC3E}">
        <p14:creationId xmlns:p14="http://schemas.microsoft.com/office/powerpoint/2010/main" val="9525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74795"/>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19</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215703" y="757918"/>
            <a:ext cx="11259055" cy="6247864"/>
          </a:xfrm>
          <a:prstGeom prst="rect">
            <a:avLst/>
          </a:prstGeom>
          <a:noFill/>
        </p:spPr>
        <p:txBody>
          <a:bodyPr wrap="square">
            <a:spAutoFit/>
          </a:bodyPr>
          <a:lstStyle/>
          <a:p>
            <a:pPr marL="457200" indent="-457200">
              <a:buClr>
                <a:schemeClr val="tx1"/>
              </a:buClr>
              <a:buFont typeface="+mj-lt"/>
              <a:buAutoNum type="arabicPeriod"/>
            </a:pPr>
            <a:r>
              <a:rPr lang="en-US" sz="2000" b="1" i="1" dirty="0">
                <a:ea typeface="Source Sans Pro" panose="020B0503030403020204" pitchFamily="34" charset="0"/>
              </a:rPr>
              <a:t>What are the criteria for eligibility? </a:t>
            </a:r>
            <a:endParaRPr lang="en-US" sz="2000" dirty="0">
              <a:ea typeface="Source Sans Pro" panose="020B0503030403020204" pitchFamily="34" charset="0"/>
            </a:endParaRPr>
          </a:p>
          <a:p>
            <a:pPr lvl="1">
              <a:buClr>
                <a:schemeClr val="accent2"/>
              </a:buClr>
            </a:pPr>
            <a:r>
              <a:rPr lang="en-US" sz="2000" dirty="0"/>
              <a:t>The lead applicant organization must:</a:t>
            </a:r>
          </a:p>
          <a:p>
            <a:pPr marL="800100" lvl="1" indent="-342900">
              <a:buClr>
                <a:schemeClr val="accent2"/>
              </a:buClr>
              <a:buFont typeface="Wingdings" pitchFamily="2" charset="2"/>
              <a:buChar char="ü"/>
            </a:pPr>
            <a:r>
              <a:rPr lang="en-US" sz="2000" dirty="0"/>
              <a:t>Have a proven track record working with women, young women and girls.</a:t>
            </a:r>
          </a:p>
          <a:p>
            <a:pPr marL="800100" lvl="1" indent="-342900">
              <a:buClr>
                <a:schemeClr val="accent2"/>
              </a:buClr>
              <a:buFont typeface="Wingdings" pitchFamily="2" charset="2"/>
              <a:buChar char="ü"/>
            </a:pPr>
            <a:r>
              <a:rPr lang="en-US" sz="2000" dirty="0"/>
              <a:t>Have legal status with the competent national authority, be registered in the country and must submit proof of legal registration with the application package.</a:t>
            </a:r>
          </a:p>
          <a:p>
            <a:pPr marL="800100" lvl="1" indent="-342900">
              <a:buClr>
                <a:schemeClr val="accent2"/>
              </a:buClr>
              <a:buFont typeface="Wingdings" pitchFamily="2" charset="2"/>
              <a:buChar char="ü"/>
            </a:pPr>
            <a:r>
              <a:rPr lang="en-US" sz="2000" b="1" u="sng" dirty="0"/>
              <a:t>NOT ELIGIBLE are</a:t>
            </a:r>
            <a:r>
              <a:rPr lang="en-US" sz="2000" dirty="0"/>
              <a:t>: International non-governmental organizations or organizations operating outside of Uganda, Government agencies/institutions, UN agencies, private individuals, private sector entities, and universities, think tanks or education/research institutions</a:t>
            </a:r>
          </a:p>
          <a:p>
            <a:pPr lvl="1">
              <a:buClr>
                <a:schemeClr val="accent2"/>
              </a:buClr>
            </a:pPr>
            <a:r>
              <a:rPr lang="en-US" sz="2000" dirty="0"/>
              <a:t>Please note that eligibility will be assessed based on the registration certificate submitted with the application. </a:t>
            </a:r>
          </a:p>
          <a:p>
            <a:pPr lvl="1">
              <a:buClr>
                <a:schemeClr val="accent2"/>
              </a:buClr>
            </a:pPr>
            <a:endParaRPr lang="en-US" sz="2000" dirty="0">
              <a:solidFill>
                <a:schemeClr val="accent6">
                  <a:lumMod val="10000"/>
                </a:schemeClr>
              </a:solidFill>
            </a:endParaRPr>
          </a:p>
          <a:p>
            <a:pPr marL="457200" indent="-457200">
              <a:buClr>
                <a:schemeClr val="tx1"/>
              </a:buClr>
              <a:buFont typeface="+mj-lt"/>
              <a:buAutoNum type="arabicPeriod"/>
            </a:pPr>
            <a:r>
              <a:rPr lang="en-US" sz="2000" b="1" i="1" dirty="0">
                <a:ea typeface="Source Sans Pro" panose="020B0503030403020204" pitchFamily="34" charset="0"/>
              </a:rPr>
              <a:t>What should the focus of the projects be?</a:t>
            </a:r>
          </a:p>
          <a:p>
            <a:pPr lvl="1">
              <a:buClr>
                <a:schemeClr val="accent2"/>
              </a:buClr>
            </a:pPr>
            <a:r>
              <a:rPr lang="en-US" sz="2000" b="1" i="0" dirty="0">
                <a:solidFill>
                  <a:srgbClr val="00B0F0"/>
                </a:solidFill>
                <a:effectLst/>
                <a:ea typeface="Source Sans Pro" panose="020B0503030403020204" pitchFamily="34" charset="0"/>
              </a:rPr>
              <a:t>For Programmatic Funding: </a:t>
            </a:r>
            <a:r>
              <a:rPr lang="en-US" sz="2000" b="0" i="0" dirty="0">
                <a:effectLst/>
                <a:ea typeface="Source Sans Pro" panose="020B0503030403020204" pitchFamily="34" charset="0"/>
              </a:rPr>
              <a:t>Projects should contribute to </a:t>
            </a:r>
            <a:r>
              <a:rPr lang="en-US" sz="2000" b="1" i="0" dirty="0">
                <a:effectLst/>
                <a:ea typeface="Source Sans Pro" panose="020B0503030403020204" pitchFamily="34" charset="0"/>
              </a:rPr>
              <a:t>WPHF Impact Area 2: Increased meaningful participation and decision-making of women in conflict prevention processes and response</a:t>
            </a:r>
            <a:r>
              <a:rPr lang="en-US" sz="2000" b="0" i="0" dirty="0">
                <a:effectLst/>
                <a:ea typeface="Source Sans Pro" panose="020B0503030403020204" pitchFamily="34" charset="0"/>
              </a:rPr>
              <a:t>, and its indicators (Please refer to the </a:t>
            </a:r>
            <a:r>
              <a:rPr lang="en-US" sz="2000" b="1" i="1" dirty="0">
                <a:ea typeface="Source Sans Pro" panose="020B0503030403020204" pitchFamily="34" charset="0"/>
                <a:hlinkClick r:id="rId2"/>
              </a:rPr>
              <a:t>Indicator Tip Sheet for Conflict Prevention</a:t>
            </a:r>
            <a:r>
              <a:rPr lang="en-US" sz="2000" b="0" i="0" dirty="0">
                <a:effectLst/>
                <a:ea typeface="Source Sans Pro" panose="020B0503030403020204" pitchFamily="34" charset="0"/>
              </a:rPr>
              <a:t>); or </a:t>
            </a:r>
            <a:r>
              <a:rPr lang="en-US" sz="2000" b="1" i="0" dirty="0">
                <a:effectLst/>
                <a:ea typeface="Source Sans Pro" panose="020B0503030403020204" pitchFamily="34" charset="0"/>
              </a:rPr>
              <a:t>WPHF Impact Area 5: Protection of Women &amp; Girls</a:t>
            </a:r>
            <a:r>
              <a:rPr lang="en-US" sz="2000" i="0" dirty="0">
                <a:effectLst/>
                <a:ea typeface="Source Sans Pro" panose="020B0503030403020204" pitchFamily="34" charset="0"/>
              </a:rPr>
              <a:t>, and its indicators (Please refer to the </a:t>
            </a:r>
            <a:r>
              <a:rPr lang="en-US" sz="2000" b="1" i="1" dirty="0">
                <a:effectLst/>
                <a:ea typeface="Source Sans Pro" panose="020B0503030403020204" pitchFamily="34" charset="0"/>
                <a:hlinkClick r:id="rId3"/>
              </a:rPr>
              <a:t>Indicator Tip Sheet for Protection</a:t>
            </a:r>
            <a:r>
              <a:rPr lang="en-US" sz="2000" dirty="0">
                <a:effectLst/>
                <a:ea typeface="Source Sans Pro" panose="020B0503030403020204" pitchFamily="34" charset="0"/>
              </a:rPr>
              <a:t>)</a:t>
            </a:r>
            <a:endParaRPr lang="en-US" sz="2000" b="0" i="0" dirty="0">
              <a:effectLst/>
              <a:ea typeface="Source Sans Pro" panose="020B0503030403020204" pitchFamily="34" charset="0"/>
            </a:endParaRPr>
          </a:p>
          <a:p>
            <a:pPr lvl="1">
              <a:buClr>
                <a:schemeClr val="accent2"/>
              </a:buClr>
            </a:pPr>
            <a:r>
              <a:rPr lang="en-US" sz="2000" b="1" dirty="0">
                <a:solidFill>
                  <a:srgbClr val="00B0F0"/>
                </a:solidFill>
                <a:ea typeface="Source Sans Pro" panose="020B0503030403020204" pitchFamily="34" charset="0"/>
              </a:rPr>
              <a:t>For Institutional Funding: </a:t>
            </a:r>
            <a:r>
              <a:rPr lang="en-US" sz="2000" dirty="0">
                <a:ea typeface="Source Sans Pro" panose="020B0503030403020204" pitchFamily="34" charset="0"/>
              </a:rPr>
              <a:t>Projects should focus on reinforcing the </a:t>
            </a:r>
            <a:r>
              <a:rPr lang="en-US" sz="2000" b="1" dirty="0">
                <a:ea typeface="Source Sans Pro" panose="020B0503030403020204" pitchFamily="34" charset="0"/>
              </a:rPr>
              <a:t>institutional capacity </a:t>
            </a:r>
            <a:r>
              <a:rPr lang="en-US" sz="2000" dirty="0">
                <a:ea typeface="Source Sans Pro" panose="020B0503030403020204" pitchFamily="34" charset="0"/>
              </a:rPr>
              <a:t>of the organization working on issues related to the WPS Agenda (</a:t>
            </a:r>
            <a:r>
              <a:rPr lang="en-US" sz="2000" b="1" i="1" dirty="0">
                <a:solidFill>
                  <a:schemeClr val="accent6">
                    <a:lumMod val="10000"/>
                  </a:schemeClr>
                </a:solidFill>
                <a:ea typeface="Source Sans Pro" panose="020B0503030403020204" pitchFamily="34" charset="0"/>
                <a:hlinkClick r:id="rId4"/>
              </a:rPr>
              <a:t>Indicator Tip Sheet for Institutional Funding</a:t>
            </a:r>
            <a:r>
              <a:rPr lang="en-US" sz="2000" dirty="0">
                <a:ea typeface="Source Sans Pro" panose="020B0503030403020204" pitchFamily="34" charset="0"/>
              </a:rPr>
              <a:t>).</a:t>
            </a:r>
          </a:p>
          <a:p>
            <a:pPr lvl="1">
              <a:buClr>
                <a:schemeClr val="accent2"/>
              </a:buClr>
            </a:pPr>
            <a:r>
              <a:rPr lang="en-US" sz="2000" dirty="0">
                <a:ea typeface="Source Sans Pro" panose="020B0503030403020204" pitchFamily="34" charset="0"/>
              </a:rPr>
              <a:t> </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174757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FEAFD3-5D7B-82B7-35DC-7D198AD18FA3}"/>
              </a:ext>
            </a:extLst>
          </p:cNvPr>
          <p:cNvGrpSpPr/>
          <p:nvPr/>
        </p:nvGrpSpPr>
        <p:grpSpPr>
          <a:xfrm>
            <a:off x="0" y="0"/>
            <a:ext cx="12192000" cy="6816090"/>
            <a:chOff x="0" y="0"/>
            <a:chExt cx="12192000" cy="6816090"/>
          </a:xfrm>
        </p:grpSpPr>
        <p:pic>
          <p:nvPicPr>
            <p:cNvPr id="5" name="Picture 4" descr="Map&#10;&#10;Description automatically generated">
              <a:extLst>
                <a:ext uri="{FF2B5EF4-FFF2-40B4-BE49-F238E27FC236}">
                  <a16:creationId xmlns:a16="http://schemas.microsoft.com/office/drawing/2014/main" id="{8BF76A9B-C0CA-C82F-986F-14D9013B6D34}"/>
                </a:ext>
              </a:extLst>
            </p:cNvPr>
            <p:cNvPicPr>
              <a:picLocks noChangeAspect="1"/>
            </p:cNvPicPr>
            <p:nvPr/>
          </p:nvPicPr>
          <p:blipFill rotWithShape="1">
            <a:blip r:embed="rId3"/>
            <a:srcRect t="13843" b="6443"/>
            <a:stretch/>
          </p:blipFill>
          <p:spPr>
            <a:xfrm>
              <a:off x="0" y="0"/>
              <a:ext cx="12192000" cy="6816090"/>
            </a:xfrm>
            <a:prstGeom prst="rect">
              <a:avLst/>
            </a:prstGeom>
            <a:ln>
              <a:noFill/>
            </a:ln>
          </p:spPr>
        </p:pic>
        <p:pic>
          <p:nvPicPr>
            <p:cNvPr id="2" name="Picture 1" descr="Map&#10;&#10;Description automatically generated">
              <a:extLst>
                <a:ext uri="{FF2B5EF4-FFF2-40B4-BE49-F238E27FC236}">
                  <a16:creationId xmlns:a16="http://schemas.microsoft.com/office/drawing/2014/main" id="{17125EF9-D8EB-C8CE-D285-4C278E4C150F}"/>
                </a:ext>
              </a:extLst>
            </p:cNvPr>
            <p:cNvPicPr>
              <a:picLocks noChangeAspect="1"/>
            </p:cNvPicPr>
            <p:nvPr/>
          </p:nvPicPr>
          <p:blipFill rotWithShape="1">
            <a:blip r:embed="rId3"/>
            <a:srcRect t="6443" r="39872" b="86785"/>
            <a:stretch/>
          </p:blipFill>
          <p:spPr>
            <a:xfrm>
              <a:off x="0" y="643890"/>
              <a:ext cx="6096000" cy="533400"/>
            </a:xfrm>
            <a:prstGeom prst="rect">
              <a:avLst/>
            </a:prstGeom>
            <a:ln>
              <a:noFill/>
            </a:ln>
          </p:spPr>
        </p:pic>
      </p:grpSp>
    </p:spTree>
    <p:extLst>
      <p:ext uri="{BB962C8B-B14F-4D97-AF65-F5344CB8AC3E}">
        <p14:creationId xmlns:p14="http://schemas.microsoft.com/office/powerpoint/2010/main" val="1020055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74795"/>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20</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09656" y="967424"/>
            <a:ext cx="11259055" cy="5632311"/>
          </a:xfrm>
          <a:prstGeom prst="rect">
            <a:avLst/>
          </a:prstGeom>
          <a:noFill/>
        </p:spPr>
        <p:txBody>
          <a:bodyPr wrap="square">
            <a:spAutoFit/>
          </a:bodyPr>
          <a:lstStyle/>
          <a:p>
            <a:pPr marL="457200" indent="-457200">
              <a:buClr>
                <a:schemeClr val="tx1"/>
              </a:buClr>
              <a:buFont typeface="+mj-lt"/>
              <a:buAutoNum type="arabicPeriod" startAt="3"/>
            </a:pPr>
            <a:r>
              <a:rPr lang="en-US" sz="2000" b="1" i="1" dirty="0">
                <a:ea typeface="Source Sans Pro" panose="020B0503030403020204" pitchFamily="34" charset="0"/>
              </a:rPr>
              <a:t>Do we need to be legally registered as an organization in Uganda to apply?</a:t>
            </a:r>
          </a:p>
          <a:p>
            <a:pPr>
              <a:buClr>
                <a:schemeClr val="accent2"/>
              </a:buClr>
            </a:pPr>
            <a:r>
              <a:rPr lang="en-US" sz="2000" b="1" dirty="0"/>
              <a:t>	YES, for the lead applicant</a:t>
            </a:r>
            <a:r>
              <a:rPr lang="en-US" sz="2000" dirty="0"/>
              <a:t>. The lead applicant organization must have legal status with the competent 	national authority in the eligible country of project implementation and must submit proof of legal 	registration with the application package. Note that articles of incorporation are not proof of legal 	status. There is no minimum requirement for the registration </a:t>
            </a:r>
            <a:r>
              <a:rPr lang="en-US" sz="2000"/>
              <a:t>period of the </a:t>
            </a:r>
            <a:r>
              <a:rPr lang="en-US" sz="2000" dirty="0"/>
              <a:t>lead applicant.</a:t>
            </a:r>
          </a:p>
          <a:p>
            <a:pPr>
              <a:buClr>
                <a:schemeClr val="accent2"/>
              </a:buClr>
            </a:pPr>
            <a:r>
              <a:rPr lang="en-US" sz="2000" dirty="0"/>
              <a:t>	</a:t>
            </a:r>
            <a:r>
              <a:rPr lang="en-US" sz="2000" b="1" dirty="0"/>
              <a:t>NO for co-implementing or consortium partners</a:t>
            </a:r>
            <a:r>
              <a:rPr lang="en-US" sz="2000" dirty="0"/>
              <a:t>. Co-implementing partners are not required to 	provide legal registration, only the lead applicant organization. </a:t>
            </a:r>
          </a:p>
          <a:p>
            <a:pPr marL="457200" indent="-457200">
              <a:buClr>
                <a:schemeClr val="accent2"/>
              </a:buClr>
              <a:buAutoNum type="arabicPeriod" startAt="2"/>
            </a:pPr>
            <a:endParaRPr lang="en-US" sz="2000" b="1" i="1" dirty="0">
              <a:ea typeface="Source Sans Pro" panose="020B0503030403020204" pitchFamily="34" charset="0"/>
            </a:endParaRPr>
          </a:p>
          <a:p>
            <a:pPr marL="457200" indent="-457200">
              <a:buClr>
                <a:schemeClr val="tx1"/>
              </a:buClr>
              <a:buFont typeface="+mj-lt"/>
              <a:buAutoNum type="arabicPeriod" startAt="4"/>
            </a:pPr>
            <a:r>
              <a:rPr lang="en-US" sz="2000" b="1" i="1" dirty="0">
                <a:ea typeface="Source Sans Pro" panose="020B0503030403020204" pitchFamily="34" charset="0"/>
              </a:rPr>
              <a:t>Does WPHF fund projects that target women of any age and intersectional characteristics?</a:t>
            </a:r>
          </a:p>
          <a:p>
            <a:pPr>
              <a:buClr>
                <a:schemeClr val="accent2"/>
              </a:buClr>
            </a:pPr>
            <a:r>
              <a:rPr lang="en-US" sz="2000" b="1" i="1" dirty="0">
                <a:ea typeface="Source Sans Pro" panose="020B0503030403020204" pitchFamily="34" charset="0"/>
              </a:rPr>
              <a:t>	</a:t>
            </a:r>
            <a:r>
              <a:rPr lang="en-US" sz="2000" dirty="0">
                <a:ea typeface="Source Sans Pro" panose="020B0503030403020204" pitchFamily="34" charset="0"/>
              </a:rPr>
              <a:t>Yes, WPHF encourages projects to reach women in all their diversity.</a:t>
            </a:r>
            <a:endParaRPr lang="en-US" sz="2000" dirty="0"/>
          </a:p>
          <a:p>
            <a:pPr>
              <a:buClr>
                <a:schemeClr val="accent2"/>
              </a:buClr>
            </a:pPr>
            <a:endParaRPr lang="en-US" sz="2000" dirty="0"/>
          </a:p>
          <a:p>
            <a:pPr marL="457200" indent="-457200">
              <a:buClr>
                <a:schemeClr val="tx1"/>
              </a:buClr>
              <a:buFont typeface="+mj-lt"/>
              <a:buAutoNum type="arabicPeriod" startAt="5"/>
            </a:pPr>
            <a:r>
              <a:rPr lang="en-US" sz="2000" b="1" i="1" dirty="0">
                <a:ea typeface="Source Sans Pro" panose="020B0503030403020204" pitchFamily="34" charset="0"/>
              </a:rPr>
              <a:t>Are there any specific limitations for the budget categories of ANNEX B? </a:t>
            </a:r>
          </a:p>
          <a:p>
            <a:pPr lvl="1">
              <a:buClr>
                <a:schemeClr val="accent2"/>
              </a:buClr>
            </a:pPr>
            <a:r>
              <a:rPr lang="en-US" sz="2000" dirty="0">
                <a:ea typeface="Source Sans Pro"/>
              </a:rPr>
              <a:t>No, there is no specific budget limitation for each budget category, with the exception of the Indirect Support Costs which must not exceed 7% of the subtotal, also keeping in mind the maximum ceiling of USD 200,000 for programmatic funding and USD 30,000 for institutional funding. </a:t>
            </a:r>
            <a:endParaRPr lang="en-US" sz="2000" dirty="0">
              <a:ea typeface="Source Sans Pro"/>
              <a:cs typeface="Calibri"/>
            </a:endParaRPr>
          </a:p>
          <a:p>
            <a:pPr>
              <a:buClr>
                <a:schemeClr val="accent2"/>
              </a:buClr>
            </a:pPr>
            <a:endParaRPr lang="en-US" sz="2000" dirty="0"/>
          </a:p>
          <a:p>
            <a:pPr>
              <a:buClr>
                <a:schemeClr val="accent2"/>
              </a:buClr>
            </a:pPr>
            <a:endParaRPr lang="en-US" sz="2000" b="1" i="1" dirty="0">
              <a:ea typeface="Source Sans Pro" panose="020B0503030403020204" pitchFamily="34" charset="0"/>
            </a:endParaRPr>
          </a:p>
          <a:p>
            <a:pPr>
              <a:buClr>
                <a:schemeClr val="accent2"/>
              </a:buClr>
            </a:pPr>
            <a:endParaRPr lang="en-US" sz="2000" dirty="0">
              <a:ea typeface="Source Sans Pro" panose="020B0503030403020204" pitchFamily="34" charset="0"/>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4169146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74795"/>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21</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09656" y="967424"/>
            <a:ext cx="11259055" cy="4708981"/>
          </a:xfrm>
          <a:prstGeom prst="rect">
            <a:avLst/>
          </a:prstGeom>
          <a:noFill/>
        </p:spPr>
        <p:txBody>
          <a:bodyPr wrap="square">
            <a:spAutoFit/>
          </a:bodyPr>
          <a:lstStyle/>
          <a:p>
            <a:pPr marL="457200" indent="-457200">
              <a:buClr>
                <a:schemeClr val="tx1"/>
              </a:buClr>
              <a:buFont typeface="+mj-lt"/>
              <a:buAutoNum type="arabicPeriod" startAt="6"/>
            </a:pPr>
            <a:r>
              <a:rPr lang="en-US" sz="2000" b="1" i="1" dirty="0">
                <a:ea typeface="Source Sans Pro" panose="020B0503030403020204" pitchFamily="34" charset="0"/>
              </a:rPr>
              <a:t>How does WPHF define Women’s Rights, Feminist, Women-Led, Youth Focused, and Young Women-Led Organizations?</a:t>
            </a:r>
          </a:p>
          <a:p>
            <a:pPr lvl="1">
              <a:buClr>
                <a:schemeClr val="accent2"/>
              </a:buClr>
            </a:pPr>
            <a:r>
              <a:rPr lang="en-US" sz="2000" b="1" dirty="0"/>
              <a:t>Women’s Rights or Feminist Organization: </a:t>
            </a:r>
            <a:r>
              <a:rPr lang="en-US" sz="2000" dirty="0"/>
              <a:t>The organization’s official mission/vision statement must reflect its commitment to addressing multiple/intersecting forms of discrimination and advancing gender equality and women’s rights. The organization must aim to address the underlying drivers/systems/structures, including patriarchy and gendered power dynamics, and work to transform these. </a:t>
            </a:r>
          </a:p>
          <a:p>
            <a:pPr lvl="1">
              <a:buClr>
                <a:schemeClr val="accent2"/>
              </a:buClr>
            </a:pPr>
            <a:r>
              <a:rPr lang="en-US" sz="2000" b="1" dirty="0"/>
              <a:t>Women-Led Organization: </a:t>
            </a:r>
            <a:r>
              <a:rPr lang="en-US" sz="2000" dirty="0"/>
              <a:t>must be headed by a woman as director/head of organization. </a:t>
            </a:r>
          </a:p>
          <a:p>
            <a:pPr lvl="1">
              <a:buClr>
                <a:schemeClr val="accent2"/>
              </a:buClr>
            </a:pPr>
            <a:r>
              <a:rPr lang="en-US" sz="2000" b="1" dirty="0"/>
              <a:t>Youth Focused Organization: </a:t>
            </a:r>
            <a:r>
              <a:rPr lang="en-US" sz="2000" dirty="0"/>
              <a:t>To be considered “youth focused", the organization's core mission/vision must focus on supporting the social, economic and political participation of young women and young men and addressing multiple/ intersecting forms of discrimination against young women and men. WPHF will provide specific attention to youth focused organizations supporting young women, advancing gender equality and peacebuilding. </a:t>
            </a:r>
          </a:p>
          <a:p>
            <a:pPr lvl="1">
              <a:buClr>
                <a:schemeClr val="accent2"/>
              </a:buClr>
            </a:pPr>
            <a:r>
              <a:rPr lang="en-US" sz="2000" b="1" dirty="0"/>
              <a:t>Young Women Led Organization: </a:t>
            </a:r>
            <a:r>
              <a:rPr lang="en-US" sz="2000" dirty="0"/>
              <a:t>must be headed by a young person aged between 18 - 29 years old who serves as director/head of organization</a:t>
            </a:r>
            <a:r>
              <a:rPr lang="en-US" sz="2000" dirty="0">
                <a:ea typeface="Source Sans Pro" panose="020B0503030403020204" pitchFamily="34" charset="0"/>
              </a:rPr>
              <a:t> </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250208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102503"/>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22</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38481" y="897031"/>
            <a:ext cx="11653519" cy="5940088"/>
          </a:xfrm>
          <a:prstGeom prst="rect">
            <a:avLst/>
          </a:prstGeom>
          <a:noFill/>
        </p:spPr>
        <p:txBody>
          <a:bodyPr wrap="square" lIns="91440" tIns="45720" rIns="91440" bIns="45720" anchor="t">
            <a:spAutoFit/>
          </a:bodyPr>
          <a:lstStyle/>
          <a:p>
            <a:pPr marL="457200" indent="-457200">
              <a:buClr>
                <a:schemeClr val="tx1"/>
              </a:buClr>
              <a:buFont typeface="+mj-lt"/>
              <a:buAutoNum type="arabicPeriod" startAt="7"/>
            </a:pPr>
            <a:r>
              <a:rPr lang="en-US" sz="2000" b="1" i="1" dirty="0">
                <a:effectLst/>
              </a:rPr>
              <a:t>Can INGOs submit applications in partnership with CSOs and/or CBOs as lead applicant or co-applicant?</a:t>
            </a:r>
            <a:endParaRPr lang="en-US" sz="2000" b="1" i="1" dirty="0">
              <a:ea typeface="Source Sans Pro" panose="020B0503030403020204" pitchFamily="34" charset="0"/>
            </a:endParaRPr>
          </a:p>
          <a:p>
            <a:pPr lvl="1">
              <a:buClr>
                <a:schemeClr val="accent2"/>
              </a:buClr>
            </a:pPr>
            <a:r>
              <a:rPr lang="en-US" sz="2000" dirty="0">
                <a:ea typeface="Source Sans Pro" panose="020B0503030403020204" pitchFamily="34" charset="0"/>
              </a:rPr>
              <a:t>International non-governmental organizations (INGOs) are not eligible to apply as lead applicants and can only be partners as co-implementing or consortium partners, if the lead applicant meets the eligibility criteria.</a:t>
            </a:r>
          </a:p>
          <a:p>
            <a:pPr lvl="1">
              <a:buClr>
                <a:schemeClr val="accent2"/>
              </a:buClr>
            </a:pPr>
            <a:endParaRPr lang="en-US" sz="2000" dirty="0">
              <a:ea typeface="Source Sans Pro" panose="020B0503030403020204" pitchFamily="34" charset="0"/>
            </a:endParaRPr>
          </a:p>
          <a:p>
            <a:pPr marL="457200" indent="-457200">
              <a:buClr>
                <a:schemeClr val="tx1"/>
              </a:buClr>
              <a:buFont typeface="+mj-lt"/>
              <a:buAutoNum type="arabicPeriod" startAt="8"/>
            </a:pPr>
            <a:r>
              <a:rPr lang="en-US" sz="2000" b="1" dirty="0">
                <a:ea typeface="Source Sans Pro" panose="020B0503030403020204" pitchFamily="34" charset="0"/>
              </a:rPr>
              <a:t>Can a CSO also apply on their own, without a consortium?</a:t>
            </a:r>
          </a:p>
          <a:p>
            <a:pPr>
              <a:buClr>
                <a:schemeClr val="accent2"/>
              </a:buClr>
            </a:pPr>
            <a:r>
              <a:rPr lang="en-US" sz="2000" dirty="0">
                <a:ea typeface="Source Sans Pro" panose="020B0503030403020204" pitchFamily="34" charset="0"/>
              </a:rPr>
              <a:t>	CSOs can apply without consortiums. However, partnerships with local civil society organizations are 	encouraged. UN Women only manages the lead applicant/organization, and the lead 	applicant/organization is expected to onboard the consortium.</a:t>
            </a:r>
          </a:p>
          <a:p>
            <a:pPr lvl="1">
              <a:buClr>
                <a:schemeClr val="accent2"/>
              </a:buClr>
            </a:pPr>
            <a:endParaRPr lang="en-US" sz="2000" dirty="0">
              <a:ea typeface="Source Sans Pro" panose="020B0503030403020204" pitchFamily="34" charset="0"/>
            </a:endParaRPr>
          </a:p>
          <a:p>
            <a:pPr marL="457200" indent="-457200">
              <a:buClr>
                <a:schemeClr val="tx1"/>
              </a:buClr>
              <a:buFont typeface="+mj-lt"/>
              <a:buAutoNum type="arabicPeriod" startAt="9"/>
            </a:pPr>
            <a:r>
              <a:rPr lang="en-US" sz="2000" b="1" i="1" dirty="0">
                <a:ea typeface="Source Sans Pro" panose="020B0503030403020204" pitchFamily="34" charset="0"/>
              </a:rPr>
              <a:t>If we are applying as a consortium, will only the lead organization be evaluated? </a:t>
            </a:r>
          </a:p>
          <a:p>
            <a:pPr lvl="1">
              <a:buClr>
                <a:schemeClr val="accent2"/>
              </a:buClr>
            </a:pPr>
            <a:r>
              <a:rPr lang="en-US" sz="2000" dirty="0">
                <a:ea typeface="Source Sans Pro"/>
              </a:rPr>
              <a:t>Only the lead applicant must meet the eligibility criteria but must demonstrate why this partnership is needed and its added value. For example, a lead organization might want to work with smaller organizations and strengthen their capacities in conflict prevention. Co-implementing partners must have specific roles in the project, which can include capacity building. Also, in a consortium, only the lead applicant will receive the funds, so it is the responsibility of the lead CSO to agree with the co-implementing partner(s) on the modality and amounts of transfers to the co-implementors, and this must be reflected in the budget. The lead applicant is responsible to the WPHF/UN Women in terms of managing the funds.</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155557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102503"/>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23</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38481" y="897031"/>
            <a:ext cx="11115037" cy="6832640"/>
          </a:xfrm>
          <a:prstGeom prst="rect">
            <a:avLst/>
          </a:prstGeom>
          <a:noFill/>
        </p:spPr>
        <p:txBody>
          <a:bodyPr wrap="square">
            <a:spAutoFit/>
          </a:bodyPr>
          <a:lstStyle/>
          <a:p>
            <a:pPr marL="457200" indent="-457200">
              <a:buClr>
                <a:schemeClr val="tx1"/>
              </a:buClr>
              <a:buFont typeface="+mj-lt"/>
              <a:buAutoNum type="arabicPeriod" startAt="10"/>
            </a:pPr>
            <a:r>
              <a:rPr lang="en-US" sz="2000" b="1" i="1" dirty="0">
                <a:ea typeface="Source Sans Pro" panose="020B0503030403020204" pitchFamily="34" charset="0"/>
              </a:rPr>
              <a:t>Can we apply to both programmatic and institutional funding streams? </a:t>
            </a:r>
          </a:p>
          <a:p>
            <a:pPr lvl="1">
              <a:buClr>
                <a:schemeClr val="accent2"/>
              </a:buClr>
            </a:pPr>
            <a:r>
              <a:rPr lang="en-US" sz="2000" dirty="0">
                <a:ea typeface="Source Sans Pro" panose="020B0503030403020204" pitchFamily="34" charset="0"/>
              </a:rPr>
              <a:t>Yes. An organization (lead applicant or co-implementing partners) can submit one application for institutional funding AND/OR one application for programmatic funding. Organizations who apply for both institutional and programmatic funding need to submit two separate applications packages (in two different emails) based on the related templates of each stream. </a:t>
            </a:r>
          </a:p>
          <a:p>
            <a:pPr marL="457200" indent="-457200">
              <a:buClr>
                <a:schemeClr val="accent2"/>
              </a:buClr>
              <a:buFont typeface="+mj-lt"/>
              <a:buAutoNum type="arabicPeriod" startAt="4"/>
            </a:pPr>
            <a:endParaRPr lang="en-US" sz="2000" b="1" i="1" dirty="0">
              <a:ea typeface="Source Sans Pro" panose="020B0503030403020204" pitchFamily="34" charset="0"/>
            </a:endParaRPr>
          </a:p>
          <a:p>
            <a:pPr marL="457200" indent="-457200">
              <a:buClr>
                <a:schemeClr val="tx1"/>
              </a:buClr>
              <a:buFont typeface="+mj-lt"/>
              <a:buAutoNum type="arabicPeriod" startAt="11"/>
            </a:pPr>
            <a:r>
              <a:rPr lang="en-US" sz="2000" b="1" i="1" dirty="0">
                <a:ea typeface="Source Sans Pro" panose="020B0503030403020204" pitchFamily="34" charset="0"/>
              </a:rPr>
              <a:t>Can we amend or change the formulation of impact, outcome and output statements or indicators?</a:t>
            </a:r>
          </a:p>
          <a:p>
            <a:pPr lvl="1">
              <a:buClr>
                <a:schemeClr val="accent2"/>
              </a:buClr>
            </a:pPr>
            <a:r>
              <a:rPr lang="en-US" sz="2000" dirty="0"/>
              <a:t>You </a:t>
            </a:r>
            <a:r>
              <a:rPr lang="en-US" sz="2000" b="1" u="sng" dirty="0"/>
              <a:t>cannot</a:t>
            </a:r>
            <a:r>
              <a:rPr lang="en-US" sz="2000" dirty="0"/>
              <a:t> change the formulation of the impact statement and impact-level indicators, and they must be used as they are in the Results Framework (Proposal Template Annex A). For the outcome indicator, you must use the two reach indicators (on direct and indirect beneficiaries) </a:t>
            </a:r>
            <a:r>
              <a:rPr lang="en-US" sz="2000" b="1" u="sng" dirty="0"/>
              <a:t>and</a:t>
            </a:r>
            <a:r>
              <a:rPr lang="en-US" sz="2000" dirty="0"/>
              <a:t> develop your own outcome statement(s) and outcome-level and output-level indicators. </a:t>
            </a:r>
          </a:p>
          <a:p>
            <a:pPr lvl="1">
              <a:buClr>
                <a:schemeClr val="accent2"/>
              </a:buClr>
            </a:pPr>
            <a:endParaRPr lang="en-US" sz="2000" dirty="0">
              <a:ea typeface="Source Sans Pro" panose="020B0503030403020204" pitchFamily="34" charset="0"/>
            </a:endParaRPr>
          </a:p>
          <a:p>
            <a:pPr marL="457200" indent="-457200">
              <a:buClr>
                <a:schemeClr val="tx1"/>
              </a:buClr>
              <a:buFont typeface="+mj-lt"/>
              <a:buAutoNum type="arabicPeriod" startAt="12"/>
            </a:pPr>
            <a:r>
              <a:rPr lang="en-US" sz="2000" b="1" i="1" dirty="0">
                <a:ea typeface="Source Sans Pro" panose="020B0503030403020204" pitchFamily="34" charset="0"/>
              </a:rPr>
              <a:t>What should we put as the start dates of project implementation? </a:t>
            </a:r>
          </a:p>
          <a:p>
            <a:pPr lvl="1">
              <a:buClr>
                <a:schemeClr val="accent2"/>
              </a:buClr>
            </a:pPr>
            <a:r>
              <a:rPr lang="en-US" sz="2000" dirty="0">
                <a:ea typeface="Source Sans Pro" panose="020B0503030403020204" pitchFamily="34" charset="0"/>
              </a:rPr>
              <a:t>You can put November 2023 as a start date, but it can be later adjusted to align with the timeline of the selection and onboarding processes. </a:t>
            </a:r>
          </a:p>
          <a:p>
            <a:pPr lvl="1">
              <a:buClr>
                <a:schemeClr val="accent2"/>
              </a:buClr>
            </a:pPr>
            <a:endParaRPr lang="en-US" sz="2000" dirty="0">
              <a:solidFill>
                <a:srgbClr val="000000"/>
              </a:solidFill>
              <a:ea typeface="Source Sans Pro" panose="020B0503030403020204" pitchFamily="34" charset="0"/>
            </a:endParaRPr>
          </a:p>
          <a:p>
            <a:pPr marL="457200" indent="-457200">
              <a:buClr>
                <a:schemeClr val="tx1"/>
              </a:buClr>
              <a:buSzPct val="100000"/>
              <a:buFont typeface="+mj-lt"/>
              <a:buAutoNum type="arabicPeriod" startAt="13"/>
            </a:pPr>
            <a:r>
              <a:rPr lang="en-US" sz="2000" b="1" i="1" dirty="0">
                <a:ea typeface="Source Sans Pro" panose="020B0503030403020204" pitchFamily="34" charset="0"/>
              </a:rPr>
              <a:t>How many projects will be funded? </a:t>
            </a:r>
          </a:p>
          <a:p>
            <a:pPr lvl="1">
              <a:buClr>
                <a:schemeClr val="accent2"/>
              </a:buClr>
            </a:pPr>
            <a:r>
              <a:rPr lang="en-US" sz="2000" dirty="0">
                <a:ea typeface="Source Sans Pro" panose="020B0503030403020204" pitchFamily="34" charset="0"/>
              </a:rPr>
              <a:t>The number of projects funded will depend on the number of successful applications and the project budgets, as well as the total available budget.</a:t>
            </a:r>
          </a:p>
          <a:p>
            <a:pPr lvl="1">
              <a:buClr>
                <a:schemeClr val="accent2"/>
              </a:buClr>
            </a:pPr>
            <a:endParaRPr lang="en-US" sz="2000" dirty="0">
              <a:ea typeface="Source Sans Pro" panose="020B0503030403020204" pitchFamily="34" charset="0"/>
            </a:endParaRPr>
          </a:p>
          <a:p>
            <a:pPr lvl="1">
              <a:buClr>
                <a:schemeClr val="accent2"/>
              </a:buClr>
            </a:pPr>
            <a:endParaRPr lang="en-US" sz="1900" dirty="0">
              <a:ea typeface="Source Sans Pro" panose="020B0503030403020204" pitchFamily="34" charset="0"/>
            </a:endParaRPr>
          </a:p>
          <a:p>
            <a:pPr lvl="1">
              <a:buClr>
                <a:schemeClr val="accent2"/>
              </a:buClr>
            </a:pPr>
            <a:endParaRPr lang="en-US" sz="1900" b="1" i="1" dirty="0">
              <a:solidFill>
                <a:schemeClr val="accent6">
                  <a:lumMod val="10000"/>
                </a:schemeClr>
              </a:solidFill>
              <a:ea typeface="Source Sans Pro" panose="020B0503030403020204" pitchFamily="34" charset="0"/>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81832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102503"/>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24</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38481" y="897031"/>
            <a:ext cx="11115037" cy="5324535"/>
          </a:xfrm>
          <a:prstGeom prst="rect">
            <a:avLst/>
          </a:prstGeom>
          <a:noFill/>
        </p:spPr>
        <p:txBody>
          <a:bodyPr wrap="square">
            <a:spAutoFit/>
          </a:bodyPr>
          <a:lstStyle/>
          <a:p>
            <a:pPr marL="457200" indent="-457200">
              <a:buClr>
                <a:schemeClr val="tx1"/>
              </a:buClr>
              <a:buFont typeface="+mj-lt"/>
              <a:buAutoNum type="arabicPeriod" startAt="14"/>
            </a:pPr>
            <a:r>
              <a:rPr lang="en-US" sz="2000" b="1" i="1" dirty="0">
                <a:ea typeface="Source Sans Pro" panose="020B0503030403020204" pitchFamily="34" charset="0"/>
              </a:rPr>
              <a:t>With regards to institutional funding, what are examples of capacity strengthening?</a:t>
            </a:r>
          </a:p>
          <a:p>
            <a:pPr lvl="1">
              <a:buClr>
                <a:schemeClr val="accent2"/>
              </a:buClr>
            </a:pPr>
            <a:r>
              <a:rPr lang="en-US" sz="2000" dirty="0">
                <a:ea typeface="Source Sans Pro" panose="020B0503030403020204" pitchFamily="34" charset="0"/>
              </a:rPr>
              <a:t>The funding is for you to strengthen your internal institutional capacities or equipment. It is demand-driven but examples can be related to developing M&amp;E frameworks, risk management strategies, PSEAH policies, fundraising capacity strengthening, among others. It is very important to demonstrate how the current context affects the institutional and financial capacities and how the funding will support the implementation of the WPS Agenda. For other examples of activities that can be supported under institutional funding, please refer to the </a:t>
            </a:r>
            <a:r>
              <a:rPr lang="en-US" sz="2000" b="1" dirty="0">
                <a:solidFill>
                  <a:schemeClr val="accent6">
                    <a:lumMod val="10000"/>
                  </a:schemeClr>
                </a:solidFill>
                <a:ea typeface="Source Sans Pro" panose="020B0503030403020204" pitchFamily="34" charset="0"/>
                <a:hlinkClick r:id="rId2"/>
              </a:rPr>
              <a:t>Indicator Tip Sheet for Institutional Funding</a:t>
            </a:r>
            <a:r>
              <a:rPr lang="en-US" sz="2000" dirty="0">
                <a:solidFill>
                  <a:schemeClr val="accent6">
                    <a:lumMod val="10000"/>
                  </a:schemeClr>
                </a:solidFill>
                <a:ea typeface="Source Sans Pro" panose="020B0503030403020204" pitchFamily="34" charset="0"/>
              </a:rPr>
              <a:t>.</a:t>
            </a:r>
            <a:endParaRPr lang="en-US" sz="2000" dirty="0">
              <a:solidFill>
                <a:srgbClr val="000000"/>
              </a:solidFill>
              <a:ea typeface="Source Sans Pro" panose="020B0503030403020204" pitchFamily="34" charset="0"/>
            </a:endParaRPr>
          </a:p>
          <a:p>
            <a:pPr lvl="1">
              <a:buClr>
                <a:schemeClr val="accent2"/>
              </a:buClr>
            </a:pPr>
            <a:endParaRPr lang="en-US" sz="2000" dirty="0">
              <a:solidFill>
                <a:srgbClr val="000000"/>
              </a:solidFill>
              <a:ea typeface="Source Sans Pro" panose="020B0503030403020204" pitchFamily="34" charset="0"/>
            </a:endParaRPr>
          </a:p>
          <a:p>
            <a:pPr marL="457200" indent="-457200">
              <a:buClr>
                <a:schemeClr val="tx1"/>
              </a:buClr>
              <a:buFont typeface="+mj-lt"/>
              <a:buAutoNum type="arabicPeriod" startAt="14"/>
            </a:pPr>
            <a:r>
              <a:rPr lang="en-US" sz="2000" b="1" i="1" dirty="0">
                <a:ea typeface="Source Sans Pro" panose="020B0503030403020204" pitchFamily="34" charset="0"/>
              </a:rPr>
              <a:t>Can institutional funding support the construction of offices for sustainability of operations?</a:t>
            </a:r>
          </a:p>
          <a:p>
            <a:pPr lvl="1">
              <a:buClr>
                <a:schemeClr val="accent2"/>
              </a:buClr>
            </a:pPr>
            <a:r>
              <a:rPr lang="en-US" sz="2000" dirty="0">
                <a:ea typeface="Source Sans Pro" panose="020B0503030403020204" pitchFamily="34" charset="0"/>
              </a:rPr>
              <a:t>Projects supported under institutional funding cannot include the construction of new office spaces. The rehabilitation of a space can be eligible.</a:t>
            </a:r>
          </a:p>
          <a:p>
            <a:pPr marL="457200" indent="-457200">
              <a:buClr>
                <a:schemeClr val="accent2"/>
              </a:buClr>
              <a:buFont typeface="+mj-lt"/>
              <a:buAutoNum type="arabicPeriod" startAt="8"/>
            </a:pPr>
            <a:endParaRPr lang="en-US" sz="2000" dirty="0">
              <a:solidFill>
                <a:schemeClr val="accent6">
                  <a:lumMod val="10000"/>
                </a:schemeClr>
              </a:solidFill>
              <a:ea typeface="Source Sans Pro" panose="020B0503030403020204" pitchFamily="34" charset="0"/>
            </a:endParaRPr>
          </a:p>
          <a:p>
            <a:pPr marL="457200" indent="-457200">
              <a:buClr>
                <a:schemeClr val="tx1"/>
              </a:buClr>
              <a:buFont typeface="+mj-lt"/>
              <a:buAutoNum type="arabicPeriod" startAt="16"/>
            </a:pPr>
            <a:r>
              <a:rPr lang="en-US" sz="2000" b="1" i="1" dirty="0">
                <a:ea typeface="Source Sans Pro" panose="020B0503030403020204" pitchFamily="34" charset="0"/>
              </a:rPr>
              <a:t>What should be the geographic focus of the project and its beneficiaries? </a:t>
            </a:r>
          </a:p>
          <a:p>
            <a:pPr lvl="1">
              <a:buClr>
                <a:schemeClr val="accent2"/>
              </a:buClr>
            </a:pPr>
            <a:r>
              <a:rPr lang="en-US" sz="2000" dirty="0">
                <a:ea typeface="Source Sans Pro" panose="020B0503030403020204" pitchFamily="34" charset="0"/>
              </a:rPr>
              <a:t>The WPHF will fund qualifying projects in any district in Uganda. Multi-country projects, or projects outside Uganda will NOT be accepted. The number of areas focused on depends on your logistical capacity, and where you are based, and where you anticipate the needs.</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69790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315911" y="102503"/>
            <a:ext cx="8440162" cy="914222"/>
          </a:xfrm>
        </p:spPr>
        <p:txBody>
          <a:bodyPr>
            <a:noAutofit/>
          </a:bodyPr>
          <a:lstStyle/>
          <a:p>
            <a:r>
              <a:rPr lang="en-US" sz="4400" dirty="0">
                <a:solidFill>
                  <a:srgbClr val="00B0F0"/>
                </a:solidFill>
                <a:latin typeface="Source Sans Pro SemiBold" panose="020B0603030403020204" pitchFamily="34" charset="0"/>
                <a:ea typeface="Source Sans Pro SemiBold" panose="020B0603030403020204" pitchFamily="34" charset="0"/>
              </a:rPr>
              <a:t>Frequently Asked Questions (FAQ)</a:t>
            </a:r>
            <a:endParaRPr lang="en-CA" sz="4400"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25</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38481" y="897031"/>
            <a:ext cx="11154755" cy="5324535"/>
          </a:xfrm>
          <a:prstGeom prst="rect">
            <a:avLst/>
          </a:prstGeom>
          <a:noFill/>
        </p:spPr>
        <p:txBody>
          <a:bodyPr wrap="square" lIns="91440" tIns="45720" rIns="91440" bIns="45720" anchor="t">
            <a:spAutoFit/>
          </a:bodyPr>
          <a:lstStyle/>
          <a:p>
            <a:pPr marL="457200" indent="-457200">
              <a:buClr>
                <a:schemeClr val="tx1"/>
              </a:buClr>
              <a:buFont typeface="+mj-lt"/>
              <a:buAutoNum type="arabicPeriod" startAt="17"/>
            </a:pPr>
            <a:r>
              <a:rPr lang="en-US" sz="2000" b="1" i="1" dirty="0">
                <a:ea typeface="Source Sans Pro" panose="020B0503030403020204" pitchFamily="34" charset="0"/>
              </a:rPr>
              <a:t>What should be included in the application package? </a:t>
            </a:r>
          </a:p>
          <a:p>
            <a:pPr lvl="1">
              <a:buClr>
                <a:schemeClr val="accent2"/>
              </a:buClr>
            </a:pPr>
            <a:r>
              <a:rPr lang="en-US" sz="2000" dirty="0">
                <a:ea typeface="Source Sans Pro" panose="020B0503030403020204" pitchFamily="34" charset="0"/>
              </a:rPr>
              <a:t>The application package must be sent in an email and must contain: </a:t>
            </a:r>
          </a:p>
          <a:p>
            <a:pPr marL="800100" lvl="1" indent="-342900">
              <a:buClr>
                <a:schemeClr val="accent2"/>
              </a:buClr>
              <a:buFont typeface="Wingdings" pitchFamily="2" charset="2"/>
              <a:buChar char="ü"/>
            </a:pPr>
            <a:r>
              <a:rPr lang="en-US" sz="2000" dirty="0">
                <a:ea typeface="Source Sans Pro" panose="020B0503030403020204" pitchFamily="34" charset="0"/>
              </a:rPr>
              <a:t>WPHF Proposal Template (no more than 10 pages, excluding Annex A and B) </a:t>
            </a:r>
          </a:p>
          <a:p>
            <a:pPr marL="800100" lvl="1" indent="-342900">
              <a:buClr>
                <a:schemeClr val="accent2"/>
              </a:buClr>
              <a:buFont typeface="Wingdings" pitchFamily="2" charset="2"/>
              <a:buChar char="ü"/>
            </a:pPr>
            <a:r>
              <a:rPr lang="en-US" sz="2000" dirty="0">
                <a:ea typeface="Source Sans Pro" panose="020B0503030403020204" pitchFamily="34" charset="0"/>
              </a:rPr>
              <a:t>Results Framework (Annex A in Proposal Template)</a:t>
            </a:r>
          </a:p>
          <a:p>
            <a:pPr marL="800100" lvl="1" indent="-342900">
              <a:buClr>
                <a:schemeClr val="accent2"/>
              </a:buClr>
              <a:buFont typeface="Wingdings" pitchFamily="2" charset="2"/>
              <a:buChar char="ü"/>
            </a:pPr>
            <a:r>
              <a:rPr lang="en-US" sz="2000" dirty="0">
                <a:ea typeface="Source Sans Pro" panose="020B0503030403020204" pitchFamily="34" charset="0"/>
              </a:rPr>
              <a:t>Project Budget (Annex B in Proposal Template)</a:t>
            </a:r>
          </a:p>
          <a:p>
            <a:pPr marL="800100" lvl="1" indent="-342900">
              <a:buClr>
                <a:schemeClr val="accent2"/>
              </a:buClr>
              <a:buFont typeface="Wingdings" pitchFamily="2" charset="2"/>
              <a:buChar char="ü"/>
            </a:pPr>
            <a:r>
              <a:rPr lang="en-US" sz="2000" dirty="0">
                <a:ea typeface="Source Sans Pro" panose="020B0503030403020204" pitchFamily="34" charset="0"/>
              </a:rPr>
              <a:t>Proof of valid legal registration or status of the lead organization (if you are in the process for renewal, please share proof)</a:t>
            </a:r>
          </a:p>
          <a:p>
            <a:pPr>
              <a:buClr>
                <a:schemeClr val="accent2"/>
              </a:buClr>
            </a:pPr>
            <a:r>
              <a:rPr lang="en-US" sz="2000" dirty="0">
                <a:ea typeface="Source Sans Pro" panose="020B0503030403020204" pitchFamily="34" charset="0"/>
              </a:rPr>
              <a:t>Please note that you must </a:t>
            </a:r>
            <a:r>
              <a:rPr lang="en-US" sz="2000" b="1" u="sng" dirty="0">
                <a:ea typeface="Source Sans Pro" panose="020B0503030403020204" pitchFamily="34" charset="0"/>
              </a:rPr>
              <a:t>not</a:t>
            </a:r>
            <a:r>
              <a:rPr lang="en-US" sz="2000" dirty="0">
                <a:ea typeface="Source Sans Pro" panose="020B0503030403020204" pitchFamily="34" charset="0"/>
              </a:rPr>
              <a:t> submit an excel budget breakdown with your application. </a:t>
            </a:r>
          </a:p>
          <a:p>
            <a:pPr lvl="1">
              <a:buClr>
                <a:schemeClr val="accent2"/>
              </a:buClr>
            </a:pPr>
            <a:endParaRPr lang="en-US" sz="2000" dirty="0">
              <a:solidFill>
                <a:srgbClr val="000000"/>
              </a:solidFill>
              <a:ea typeface="Source Sans Pro"/>
            </a:endParaRPr>
          </a:p>
          <a:p>
            <a:pPr marL="457200" indent="-457200">
              <a:buClr>
                <a:schemeClr val="tx1"/>
              </a:buClr>
              <a:buFont typeface="+mj-lt"/>
              <a:buAutoNum type="arabicPeriod" startAt="18"/>
            </a:pPr>
            <a:r>
              <a:rPr lang="en-US" sz="2000" b="1" i="1" u="none" strike="noStrike" dirty="0">
                <a:effectLst/>
                <a:latin typeface="Calibri" panose="020F0502020204030204" pitchFamily="34" charset="0"/>
              </a:rPr>
              <a:t>Are there limitations to the scope of the applicants’ proposals? For example, is there a specific type or number of ‘conflicts’ that applicants must target with their applications?</a:t>
            </a:r>
          </a:p>
          <a:p>
            <a:pPr lvl="1">
              <a:buClr>
                <a:schemeClr val="accent2"/>
              </a:buClr>
            </a:pPr>
            <a:r>
              <a:rPr lang="en-US" sz="2000" dirty="0"/>
              <a:t>We will consider any project proposal developed in line with the impact statement of </a:t>
            </a:r>
            <a:r>
              <a:rPr lang="en-US" sz="2000" b="1" dirty="0"/>
              <a:t>WPHF Impact Area 2</a:t>
            </a:r>
            <a:r>
              <a:rPr lang="en-US" sz="2000" dirty="0"/>
              <a:t>: </a:t>
            </a:r>
            <a:r>
              <a:rPr lang="en-US" sz="2000" b="0" i="0" dirty="0">
                <a:effectLst/>
                <a:ea typeface="Source Sans Pro"/>
              </a:rPr>
              <a:t>Increased meaningful participation and decision-making of women in conflict prevention processes and response OR </a:t>
            </a:r>
            <a:r>
              <a:rPr lang="en-US" sz="2000" b="1" i="0" dirty="0">
                <a:effectLst/>
                <a:ea typeface="Source Sans Pro"/>
              </a:rPr>
              <a:t>WPHF Impact Area 5: </a:t>
            </a:r>
            <a:r>
              <a:rPr lang="en-US" sz="2000" i="0" dirty="0">
                <a:effectLst/>
                <a:ea typeface="Source Sans Pro"/>
              </a:rPr>
              <a:t>Protection of Women &amp; Girls</a:t>
            </a:r>
            <a:r>
              <a:rPr lang="en-US" sz="2000" b="0" i="0" dirty="0">
                <a:effectLst/>
                <a:ea typeface="Source Sans Pro"/>
              </a:rPr>
              <a:t>.</a:t>
            </a:r>
            <a:r>
              <a:rPr lang="en-US" sz="2000" dirty="0">
                <a:ea typeface="Source Sans Pro"/>
              </a:rPr>
              <a:t> The scope is up to you to decide, depending on your mandate, your capacity/expertise, and the extent and geographical spread of the issue. </a:t>
            </a:r>
          </a:p>
          <a:p>
            <a:pPr lvl="1">
              <a:buClr>
                <a:schemeClr val="accent2"/>
              </a:buClr>
            </a:pPr>
            <a:endParaRPr lang="en-US" sz="2000" dirty="0">
              <a:solidFill>
                <a:srgbClr val="000000"/>
              </a:solidFill>
            </a:endParaRP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spTree>
    <p:extLst>
      <p:ext uri="{BB962C8B-B14F-4D97-AF65-F5344CB8AC3E}">
        <p14:creationId xmlns:p14="http://schemas.microsoft.com/office/powerpoint/2010/main" val="3118961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1595CE-26E8-4731-BD9E-124660D2E0B6}"/>
              </a:ext>
            </a:extLst>
          </p:cNvPr>
          <p:cNvSpPr/>
          <p:nvPr/>
        </p:nvSpPr>
        <p:spPr>
          <a:xfrm>
            <a:off x="693978" y="1995128"/>
            <a:ext cx="5924789" cy="3535083"/>
          </a:xfrm>
          <a:prstGeom prst="rect">
            <a:avLst/>
          </a:prstGeom>
        </p:spPr>
        <p:txBody>
          <a:bodyPr vert="horz" lIns="91440" tIns="45720" rIns="91440" bIns="45720" rtlCol="0" anchor="t">
            <a:noAutofit/>
          </a:bodyPr>
          <a:lstStyle/>
          <a:p>
            <a:pPr lvl="0" indent="-228600">
              <a:lnSpc>
                <a:spcPct val="90000"/>
              </a:lnSpc>
              <a:spcBef>
                <a:spcPts val="1200"/>
              </a:spcBef>
              <a:buFont typeface="Arial" panose="020B0604020202020204" pitchFamily="34" charset="0"/>
              <a:buChar char="•"/>
            </a:pPr>
            <a:endParaRPr lang="en-US" sz="1400" dirty="0"/>
          </a:p>
        </p:txBody>
      </p:sp>
      <p:pic>
        <p:nvPicPr>
          <p:cNvPr id="14" name="Picture 13" descr="A picture containing person, outdoor&#10;&#10;Description automatically generated">
            <a:extLst>
              <a:ext uri="{FF2B5EF4-FFF2-40B4-BE49-F238E27FC236}">
                <a16:creationId xmlns:a16="http://schemas.microsoft.com/office/drawing/2014/main" id="{3A364819-D67B-447C-9D6E-F064AE285375}"/>
              </a:ext>
            </a:extLst>
          </p:cNvPr>
          <p:cNvPicPr>
            <a:picLocks noChangeAspect="1"/>
          </p:cNvPicPr>
          <p:nvPr/>
        </p:nvPicPr>
        <p:blipFill rotWithShape="1">
          <a:blip r:embed="rId3">
            <a:extLst>
              <a:ext uri="{28A0092B-C50C-407E-A947-70E740481C1C}">
                <a14:useLocalDpi xmlns:a14="http://schemas.microsoft.com/office/drawing/2010/main" val="0"/>
              </a:ext>
            </a:extLst>
          </a:blip>
          <a:srcRect l="18034"/>
          <a:stretch/>
        </p:blipFill>
        <p:spPr>
          <a:xfrm>
            <a:off x="0" y="5046"/>
            <a:ext cx="8123333" cy="6852954"/>
          </a:xfrm>
          <a:prstGeom prst="rect">
            <a:avLst/>
          </a:prstGeom>
        </p:spPr>
      </p:pic>
      <p:sp>
        <p:nvSpPr>
          <p:cNvPr id="7" name="Title 6">
            <a:extLst>
              <a:ext uri="{FF2B5EF4-FFF2-40B4-BE49-F238E27FC236}">
                <a16:creationId xmlns:a16="http://schemas.microsoft.com/office/drawing/2014/main" id="{D46D2137-3542-4150-BBC7-D54118262468}"/>
              </a:ext>
            </a:extLst>
          </p:cNvPr>
          <p:cNvSpPr>
            <a:spLocks noGrp="1"/>
          </p:cNvSpPr>
          <p:nvPr>
            <p:ph type="title"/>
          </p:nvPr>
        </p:nvSpPr>
        <p:spPr>
          <a:xfrm>
            <a:off x="8399585" y="3004458"/>
            <a:ext cx="3540016" cy="2179997"/>
          </a:xfrm>
        </p:spPr>
        <p:txBody>
          <a:bodyPr>
            <a:normAutofit/>
          </a:bodyPr>
          <a:lstStyle/>
          <a:p>
            <a:pPr>
              <a:lnSpc>
                <a:spcPct val="150000"/>
              </a:lnSpc>
            </a:pPr>
            <a:r>
              <a:rPr lang="en-CA" sz="4400" dirty="0">
                <a:latin typeface="Source Sans Pro" panose="020B0503030403020204" pitchFamily="34" charset="0"/>
                <a:ea typeface="Source Sans Pro" panose="020B0503030403020204" pitchFamily="34" charset="0"/>
              </a:rPr>
              <a:t> Thank you!</a:t>
            </a:r>
            <a:br>
              <a:rPr lang="en-CA" sz="4400" dirty="0">
                <a:latin typeface="Source Sans Pro" panose="020B0503030403020204" pitchFamily="34" charset="0"/>
                <a:ea typeface="Source Sans Pro" panose="020B0503030403020204" pitchFamily="34" charset="0"/>
              </a:rPr>
            </a:br>
            <a:r>
              <a:rPr lang="en-CA" sz="4400" dirty="0">
                <a:latin typeface="Source Sans Pro" panose="020B0503030403020204" pitchFamily="34" charset="0"/>
                <a:ea typeface="Source Sans Pro" panose="020B0503030403020204" pitchFamily="34" charset="0"/>
              </a:rPr>
              <a:t> @WPHFund</a:t>
            </a:r>
            <a:endParaRPr lang="en-GB" dirty="0"/>
          </a:p>
        </p:txBody>
      </p:sp>
      <p:pic>
        <p:nvPicPr>
          <p:cNvPr id="16" name="Content Placeholder 10" descr="Text&#10;&#10;Description automatically generated">
            <a:extLst>
              <a:ext uri="{FF2B5EF4-FFF2-40B4-BE49-F238E27FC236}">
                <a16:creationId xmlns:a16="http://schemas.microsoft.com/office/drawing/2014/main" id="{ABC71C09-D5DD-4666-A098-FC0E84F89549}"/>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8247848" y="663814"/>
            <a:ext cx="3843490" cy="848219"/>
          </a:xfrm>
        </p:spPr>
      </p:pic>
      <p:pic>
        <p:nvPicPr>
          <p:cNvPr id="2" name="Picture 1">
            <a:extLst>
              <a:ext uri="{FF2B5EF4-FFF2-40B4-BE49-F238E27FC236}">
                <a16:creationId xmlns:a16="http://schemas.microsoft.com/office/drawing/2014/main" id="{446BCC7E-7B55-3595-E0A4-6903F4A83869}"/>
              </a:ext>
            </a:extLst>
          </p:cNvPr>
          <p:cNvPicPr/>
          <p:nvPr/>
        </p:nvPicPr>
        <p:blipFill rotWithShape="1">
          <a:blip r:embed="rId5">
            <a:extLst>
              <a:ext uri="{28A0092B-C50C-407E-A947-70E740481C1C}">
                <a14:useLocalDpi xmlns:a14="http://schemas.microsoft.com/office/drawing/2010/main" val="0"/>
              </a:ext>
            </a:extLst>
          </a:blip>
          <a:srcRect t="12578" b="15429"/>
          <a:stretch/>
        </p:blipFill>
        <p:spPr bwMode="auto">
          <a:xfrm>
            <a:off x="9305113" y="1673545"/>
            <a:ext cx="1827078" cy="9605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37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5506720" y="345772"/>
            <a:ext cx="10527957" cy="914222"/>
          </a:xfrm>
        </p:spPr>
        <p:txBody>
          <a:bodyPr/>
          <a:lstStyle/>
          <a:p>
            <a:r>
              <a:rPr lang="en-US" dirty="0">
                <a:solidFill>
                  <a:srgbClr val="00B0F0"/>
                </a:solidFill>
                <a:latin typeface="Source Sans Pro SemiBold" panose="020B0603030403020204" pitchFamily="34" charset="0"/>
                <a:ea typeface="Source Sans Pro SemiBold" panose="020B0603030403020204" pitchFamily="34" charset="0"/>
              </a:rPr>
              <a:t>About WPHF</a:t>
            </a:r>
            <a:endParaRPr lang="en-CA"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3</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506720" y="1625908"/>
            <a:ext cx="5754613" cy="3724096"/>
          </a:xfrm>
          <a:prstGeom prst="rect">
            <a:avLst/>
          </a:prstGeom>
          <a:noFill/>
        </p:spPr>
        <p:txBody>
          <a:bodyPr wrap="square">
            <a:spAutoFit/>
          </a:bodyPr>
          <a:lstStyle/>
          <a:p>
            <a:pPr marL="285750" indent="-285750">
              <a:spcAft>
                <a:spcPts val="1200"/>
              </a:spcAft>
              <a:buClr>
                <a:schemeClr val="accent2"/>
              </a:buClr>
              <a:buFont typeface="Wingdings" panose="05000000000000000000" pitchFamily="2" charset="2"/>
              <a:buChar char="§"/>
            </a:pPr>
            <a:r>
              <a:rPr lang="en-US" sz="2400" dirty="0"/>
              <a:t>Established in 2016</a:t>
            </a:r>
          </a:p>
          <a:p>
            <a:pPr marL="285750" indent="-285750">
              <a:spcAft>
                <a:spcPts val="1200"/>
              </a:spcAft>
              <a:buClr>
                <a:schemeClr val="accent2"/>
              </a:buClr>
              <a:buFont typeface="Wingdings" panose="05000000000000000000" pitchFamily="2" charset="2"/>
              <a:buChar char="§"/>
            </a:pPr>
            <a:r>
              <a:rPr lang="en-US" sz="2400" dirty="0"/>
              <a:t>Pooled funding mechanism and a partnership between UN agencies, Member States and civil society</a:t>
            </a:r>
          </a:p>
          <a:p>
            <a:pPr marL="285750" indent="-285750">
              <a:spcAft>
                <a:spcPts val="1200"/>
              </a:spcAft>
              <a:buClr>
                <a:schemeClr val="accent2"/>
              </a:buClr>
              <a:buFont typeface="Wingdings" panose="05000000000000000000" pitchFamily="2" charset="2"/>
              <a:buChar char="§"/>
            </a:pPr>
            <a:r>
              <a:rPr lang="en-US" sz="2400" dirty="0"/>
              <a:t>Funds women civil society leaders and their local, grassroots organizations in conflict, post-conflict and humanitarian settings with average size of grants between 20,000 to 200,000 USD</a:t>
            </a:r>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230989DC-3554-40FB-B5A9-20CFAF9B9C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217" r="5653"/>
          <a:stretch/>
        </p:blipFill>
        <p:spPr>
          <a:xfrm>
            <a:off x="-2743200" y="0"/>
            <a:ext cx="7833360" cy="68580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Tree>
    <p:extLst>
      <p:ext uri="{BB962C8B-B14F-4D97-AF65-F5344CB8AC3E}">
        <p14:creationId xmlns:p14="http://schemas.microsoft.com/office/powerpoint/2010/main" val="32055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550496" y="593338"/>
            <a:ext cx="10527957" cy="914222"/>
          </a:xfrm>
        </p:spPr>
        <p:txBody>
          <a:bodyPr>
            <a:normAutofit/>
          </a:bodyPr>
          <a:lstStyle/>
          <a:p>
            <a:r>
              <a:rPr lang="en-US" b="1" dirty="0">
                <a:solidFill>
                  <a:srgbClr val="00B0F0"/>
                </a:solidFill>
                <a:latin typeface="Source Sans Pro" panose="020B0503030403020204" pitchFamily="34" charset="0"/>
                <a:ea typeface="Source Sans Pro" panose="020B0503030403020204" pitchFamily="34" charset="0"/>
              </a:rPr>
              <a:t>WPHF</a:t>
            </a:r>
            <a:r>
              <a:rPr lang="en-US" b="1" dirty="0">
                <a:solidFill>
                  <a:srgbClr val="00B0F0"/>
                </a:solidFill>
                <a:latin typeface="+mn-lt"/>
              </a:rPr>
              <a:t> Functions</a:t>
            </a:r>
            <a:endParaRPr lang="en-CA" b="1" dirty="0">
              <a:solidFill>
                <a:srgbClr val="00B0F0"/>
              </a:solidFill>
              <a:latin typeface="+mn-lt"/>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4</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387937" y="1430591"/>
            <a:ext cx="6002703" cy="5108321"/>
          </a:xfrm>
          <a:prstGeom prst="rect">
            <a:avLst/>
          </a:prstGeom>
          <a:noFill/>
        </p:spPr>
        <p:txBody>
          <a:bodyPr wrap="square">
            <a:spAutoFit/>
          </a:bodyPr>
          <a:lstStyle/>
          <a:p>
            <a:pPr marL="342900" marR="0" lvl="0" indent="-342900">
              <a:lnSpc>
                <a:spcPct val="115000"/>
              </a:lnSpc>
              <a:spcBef>
                <a:spcPts val="0"/>
              </a:spcBef>
              <a:spcAft>
                <a:spcPts val="1000"/>
              </a:spcAft>
              <a:buClr>
                <a:schemeClr val="accent1"/>
              </a:buClr>
              <a:buFont typeface="Wingdings" panose="05000000000000000000" pitchFamily="2" charset="2"/>
              <a:buChar char="§"/>
            </a:pPr>
            <a:r>
              <a:rPr lang="en-US" sz="1800" b="1" dirty="0">
                <a:solidFill>
                  <a:srgbClr val="00B0F0"/>
                </a:solidFill>
                <a:effectLst/>
                <a:latin typeface="Calibri" panose="020F0502020204030204" pitchFamily="34" charset="0"/>
                <a:ea typeface="MS Mincho" panose="02020609040205080304" pitchFamily="49" charset="-128"/>
                <a:cs typeface="Times New Roman" panose="02020603050405020304" pitchFamily="18" charset="0"/>
              </a:rPr>
              <a:t>Breaking silos between humanitarian, peace, security and development finance</a:t>
            </a:r>
            <a:r>
              <a:rPr lang="en-US" sz="1800" dirty="0">
                <a:solidFill>
                  <a:srgbClr val="00B0F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by i</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nvesting in enhancing women’s engagement, leadership and empowerment across all phases of the crisis, peace and security, and development continuum. </a:t>
            </a:r>
            <a:endParaRPr lang="en-CA"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1000"/>
              </a:spcAft>
              <a:buClr>
                <a:schemeClr val="accent1"/>
              </a:buClr>
              <a:buFont typeface="Wingdings" panose="05000000000000000000" pitchFamily="2" charset="2"/>
              <a:buChar char="§"/>
            </a:pPr>
            <a:r>
              <a:rPr lang="en-US" sz="1800" b="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Addressing structural funding gaps for women’s participation</a:t>
            </a:r>
            <a:r>
              <a:rPr lang="en-US" sz="1800"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key phases of the crisis, peace and security, and development continuum by improving the timeliness, predictability and flexibility of international assistance. </a:t>
            </a:r>
            <a:endParaRPr lang="en-CA" sz="18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15000"/>
              </a:lnSpc>
              <a:spcBef>
                <a:spcPts val="0"/>
              </a:spcBef>
              <a:spcAft>
                <a:spcPts val="1000"/>
              </a:spcAft>
              <a:buClr>
                <a:schemeClr val="accent1"/>
              </a:buClr>
              <a:buFont typeface="Wingdings" panose="05000000000000000000" pitchFamily="2" charset="2"/>
              <a:buChar char="§"/>
            </a:pPr>
            <a:r>
              <a:rPr lang="en-US" sz="18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Improving policy coherence and coordination</a:t>
            </a:r>
            <a:r>
              <a:rPr lang="en-US" sz="1800"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 </a:t>
            </a:r>
            <a:r>
              <a:rPr lang="en-US" sz="1800" dirty="0">
                <a:effectLst/>
                <a:latin typeface="Calibri" panose="020F0502020204030204" pitchFamily="34" charset="0"/>
                <a:ea typeface="MS Mincho" panose="02020609040205080304" pitchFamily="49" charset="-128"/>
                <a:cs typeface="Calibri" panose="020F0502020204030204" pitchFamily="34" charset="0"/>
              </a:rPr>
              <a:t>by complementing existing financing instruments and promoting synergies across all actors: multi-lateral and bilateral entities, national governments’ women’s machineries; and local civil society organizations.</a:t>
            </a:r>
            <a:endParaRPr lang="en-CA" sz="1800" dirty="0">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8" name="Picture 7" descr="A picture containing building, person, outdoor&#10;&#10;Description automatically generated">
            <a:extLst>
              <a:ext uri="{FF2B5EF4-FFF2-40B4-BE49-F238E27FC236}">
                <a16:creationId xmlns:a16="http://schemas.microsoft.com/office/drawing/2014/main" id="{BF2636FD-9CEC-4383-AB8E-92F59706C3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041" r="15884"/>
          <a:stretch/>
        </p:blipFill>
        <p:spPr>
          <a:xfrm>
            <a:off x="6553199" y="0"/>
            <a:ext cx="7103979"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79990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8BBF0-5005-4888-A224-A4D7C64157A4}"/>
              </a:ext>
            </a:extLst>
          </p:cNvPr>
          <p:cNvSpPr>
            <a:spLocks noGrp="1"/>
          </p:cNvSpPr>
          <p:nvPr>
            <p:ph type="title"/>
          </p:nvPr>
        </p:nvSpPr>
        <p:spPr>
          <a:xfrm>
            <a:off x="538482" y="319088"/>
            <a:ext cx="5179848" cy="914222"/>
          </a:xfrm>
        </p:spPr>
        <p:txBody>
          <a:bodyPr/>
          <a:lstStyle/>
          <a:p>
            <a:r>
              <a:rPr lang="en-US" dirty="0">
                <a:solidFill>
                  <a:srgbClr val="00B0F0"/>
                </a:solidFill>
                <a:latin typeface="Source Sans Pro SemiBold" panose="020B0603030403020204" pitchFamily="34" charset="0"/>
                <a:ea typeface="Source Sans Pro SemiBold" panose="020B0603030403020204" pitchFamily="34" charset="0"/>
              </a:rPr>
              <a:t>WPHF Governance</a:t>
            </a:r>
            <a:endParaRPr lang="en-CA" dirty="0">
              <a:solidFill>
                <a:srgbClr val="00B0F0"/>
              </a:solidFill>
              <a:latin typeface="Source Sans Pro SemiBold" panose="020B0603030403020204" pitchFamily="34" charset="0"/>
              <a:ea typeface="Source Sans Pro SemiBold" panose="020B0603030403020204" pitchFamily="34" charset="0"/>
            </a:endParaRPr>
          </a:p>
        </p:txBody>
      </p:sp>
      <p:sp>
        <p:nvSpPr>
          <p:cNvPr id="2" name="Slide Number Placeholder 1">
            <a:extLst>
              <a:ext uri="{FF2B5EF4-FFF2-40B4-BE49-F238E27FC236}">
                <a16:creationId xmlns:a16="http://schemas.microsoft.com/office/drawing/2014/main" id="{90C2CE46-6405-4031-8E0D-18125E80144B}"/>
              </a:ext>
            </a:extLst>
          </p:cNvPr>
          <p:cNvSpPr>
            <a:spLocks noGrp="1"/>
          </p:cNvSpPr>
          <p:nvPr>
            <p:ph type="sldNum" sz="quarter" idx="10"/>
          </p:nvPr>
        </p:nvSpPr>
        <p:spPr/>
        <p:txBody>
          <a:bodyPr/>
          <a:lstStyle/>
          <a:p>
            <a:fld id="{8AB3F92E-EDB3-A342-AA57-478032349917}" type="slidenum">
              <a:rPr lang="en-US" smtClean="0"/>
              <a:t>5</a:t>
            </a:fld>
            <a:endParaRPr lang="en-US"/>
          </a:p>
        </p:txBody>
      </p:sp>
      <p:sp>
        <p:nvSpPr>
          <p:cNvPr id="4" name="TextBox 3">
            <a:extLst>
              <a:ext uri="{FF2B5EF4-FFF2-40B4-BE49-F238E27FC236}">
                <a16:creationId xmlns:a16="http://schemas.microsoft.com/office/drawing/2014/main" id="{7553A4BF-11E1-4595-AFA3-1ABE97540DF4}"/>
              </a:ext>
            </a:extLst>
          </p:cNvPr>
          <p:cNvSpPr txBox="1"/>
          <p:nvPr/>
        </p:nvSpPr>
        <p:spPr>
          <a:xfrm>
            <a:off x="538481" y="1160269"/>
            <a:ext cx="6185071" cy="4985980"/>
          </a:xfrm>
          <a:prstGeom prst="rect">
            <a:avLst/>
          </a:prstGeom>
          <a:noFill/>
        </p:spPr>
        <p:txBody>
          <a:bodyPr wrap="square">
            <a:spAutoFit/>
          </a:bodyPr>
          <a:lstStyle/>
          <a:p>
            <a:pPr marL="285750" indent="-285750">
              <a:buClr>
                <a:schemeClr val="accent2"/>
              </a:buClr>
              <a:buFont typeface="Wingdings" panose="05000000000000000000" pitchFamily="2" charset="2"/>
              <a:buChar char="§"/>
            </a:pPr>
            <a:r>
              <a:rPr lang="en-US" sz="2400" dirty="0"/>
              <a:t>Global Funding Board with:</a:t>
            </a:r>
          </a:p>
          <a:p>
            <a:pPr marL="742950" lvl="1" indent="-285750">
              <a:buClr>
                <a:schemeClr val="accent2"/>
              </a:buClr>
              <a:buFont typeface="Wingdings" panose="05000000000000000000" pitchFamily="2" charset="2"/>
              <a:buChar char="§"/>
            </a:pPr>
            <a:r>
              <a:rPr lang="en-US" sz="2400" dirty="0"/>
              <a:t>4 donor Member States </a:t>
            </a:r>
            <a:r>
              <a:rPr lang="en-US" i="1" dirty="0"/>
              <a:t>(currently Germany, Norway, Italy and the United States) </a:t>
            </a:r>
          </a:p>
          <a:p>
            <a:pPr marL="742950" lvl="1" indent="-285750">
              <a:buClr>
                <a:schemeClr val="accent2"/>
              </a:buClr>
              <a:buFont typeface="Wingdings" panose="05000000000000000000" pitchFamily="2" charset="2"/>
              <a:buChar char="§"/>
            </a:pPr>
            <a:r>
              <a:rPr lang="en-US" sz="2400" dirty="0"/>
              <a:t>4 UN Entities </a:t>
            </a:r>
            <a:r>
              <a:rPr lang="en-US" i="1" dirty="0"/>
              <a:t>(currently UN Women, UNHCR, UNFPA and PBSO) representatives</a:t>
            </a:r>
          </a:p>
          <a:p>
            <a:pPr marL="742950" lvl="1" indent="-285750">
              <a:buClr>
                <a:schemeClr val="accent2"/>
              </a:buClr>
              <a:buFont typeface="Wingdings" panose="05000000000000000000" pitchFamily="2" charset="2"/>
              <a:buChar char="§"/>
            </a:pPr>
            <a:r>
              <a:rPr lang="en-US" sz="2400" dirty="0"/>
              <a:t>4 Civil Society Organizations </a:t>
            </a:r>
            <a:r>
              <a:rPr lang="en-US" i="1" dirty="0"/>
              <a:t>(currently Action Aid, Women’s Refugee Commission, </a:t>
            </a:r>
            <a:r>
              <a:rPr lang="en-US" i="1" dirty="0" err="1"/>
              <a:t>Kvinna</a:t>
            </a:r>
            <a:r>
              <a:rPr lang="en-US" i="1" dirty="0"/>
              <a:t> till </a:t>
            </a:r>
            <a:r>
              <a:rPr lang="en-US" i="1" dirty="0" err="1"/>
              <a:t>Kvinna</a:t>
            </a:r>
            <a:r>
              <a:rPr lang="en-US" i="1" dirty="0"/>
              <a:t> and the Feminist Humanitarian Network)</a:t>
            </a:r>
          </a:p>
          <a:p>
            <a:pPr marL="285750" indent="-285750">
              <a:spcAft>
                <a:spcPts val="1200"/>
              </a:spcAft>
              <a:buClr>
                <a:schemeClr val="accent2"/>
              </a:buClr>
              <a:buFont typeface="Wingdings" panose="05000000000000000000" pitchFamily="2" charset="2"/>
              <a:buChar char="§"/>
            </a:pPr>
            <a:r>
              <a:rPr lang="en-US" sz="2400" dirty="0"/>
              <a:t>National Steering Committees (NSCs) </a:t>
            </a:r>
          </a:p>
          <a:p>
            <a:pPr marL="285750" indent="-285750">
              <a:spcAft>
                <a:spcPts val="1200"/>
              </a:spcAft>
              <a:buClr>
                <a:schemeClr val="accent2"/>
              </a:buClr>
              <a:buFont typeface="Wingdings" panose="05000000000000000000" pitchFamily="2" charset="2"/>
              <a:buChar char="§"/>
            </a:pPr>
            <a:r>
              <a:rPr lang="en-US" sz="2400" dirty="0"/>
              <a:t>Management Entity for CSOs (UN Country Offices)</a:t>
            </a:r>
          </a:p>
          <a:p>
            <a:pPr marL="285750" indent="-285750">
              <a:spcAft>
                <a:spcPts val="1200"/>
              </a:spcAft>
              <a:buClr>
                <a:schemeClr val="accent2"/>
              </a:buClr>
              <a:buFont typeface="Wingdings" panose="05000000000000000000" pitchFamily="2" charset="2"/>
              <a:buChar char="§"/>
            </a:pPr>
            <a:r>
              <a:rPr lang="en-US" sz="2400" dirty="0"/>
              <a:t>WPHF Global Secretariat </a:t>
            </a:r>
          </a:p>
          <a:p>
            <a:pPr marL="285750" indent="-285750">
              <a:spcAft>
                <a:spcPts val="1200"/>
              </a:spcAft>
              <a:buClr>
                <a:schemeClr val="accent2"/>
              </a:buClr>
              <a:buFont typeface="Wingdings" panose="05000000000000000000" pitchFamily="2" charset="2"/>
              <a:buChar char="§"/>
            </a:pPr>
            <a:endParaRPr lang="en-US" sz="2400" dirty="0"/>
          </a:p>
        </p:txBody>
      </p:sp>
      <p:pic>
        <p:nvPicPr>
          <p:cNvPr id="8" name="Picture 7" descr="A close up of a sign&#10;&#10;Description automatically generated">
            <a:extLst>
              <a:ext uri="{FF2B5EF4-FFF2-40B4-BE49-F238E27FC236}">
                <a16:creationId xmlns:a16="http://schemas.microsoft.com/office/drawing/2014/main" id="{DB224876-250A-421E-97DF-D961E5D2FB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1333" y="345772"/>
            <a:ext cx="614756" cy="621652"/>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4EA9EA69-75C5-4ABC-8150-15195F39A5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5441" y="-1"/>
            <a:ext cx="5496560" cy="3664373"/>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9" name="Picture 8" descr="A group of people standing around a table with wine glasses&#10;&#10;Description automatically generated">
            <a:extLst>
              <a:ext uri="{FF2B5EF4-FFF2-40B4-BE49-F238E27FC236}">
                <a16:creationId xmlns:a16="http://schemas.microsoft.com/office/drawing/2014/main" id="{D51AEEC9-D7C6-433A-9D28-5F2A318795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671" t="31203" r="5671"/>
          <a:stretch/>
        </p:blipFill>
        <p:spPr>
          <a:xfrm>
            <a:off x="6695440" y="3664372"/>
            <a:ext cx="5496560" cy="3198932"/>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11" name="Picture 10" descr="A close up of a sign&#10;&#10;Description automatically generated">
            <a:extLst>
              <a:ext uri="{FF2B5EF4-FFF2-40B4-BE49-F238E27FC236}">
                <a16:creationId xmlns:a16="http://schemas.microsoft.com/office/drawing/2014/main" id="{51945EC7-A682-4CE8-A877-205B556182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104" y="6078595"/>
            <a:ext cx="614756" cy="621652"/>
          </a:xfrm>
          <a:prstGeom prst="rect">
            <a:avLst/>
          </a:prstGeom>
        </p:spPr>
      </p:pic>
    </p:spTree>
    <p:extLst>
      <p:ext uri="{BB962C8B-B14F-4D97-AF65-F5344CB8AC3E}">
        <p14:creationId xmlns:p14="http://schemas.microsoft.com/office/powerpoint/2010/main" val="55296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DDF3-147D-4ADC-ADC5-3BB4C4DF64E9}"/>
              </a:ext>
            </a:extLst>
          </p:cNvPr>
          <p:cNvSpPr>
            <a:spLocks noGrp="1"/>
          </p:cNvSpPr>
          <p:nvPr>
            <p:ph type="title"/>
          </p:nvPr>
        </p:nvSpPr>
        <p:spPr>
          <a:xfrm>
            <a:off x="453682" y="395673"/>
            <a:ext cx="10515600" cy="1325563"/>
          </a:xfrm>
        </p:spPr>
        <p:txBody>
          <a:bodyPr anchor="t">
            <a:normAutofit/>
          </a:bodyPr>
          <a:lstStyle/>
          <a:p>
            <a:r>
              <a:rPr lang="en-US" b="1">
                <a:solidFill>
                  <a:srgbClr val="00B0F0"/>
                </a:solidFill>
                <a:latin typeface="Source Sans Pro" panose="020B0503030403020204" pitchFamily="34" charset="0"/>
                <a:ea typeface="Source Sans Pro" panose="020B0503030403020204" pitchFamily="34" charset="0"/>
              </a:rPr>
              <a:t>WPHF Key Numbers </a:t>
            </a:r>
            <a:r>
              <a:rPr lang="en-US" sz="3200" b="1">
                <a:solidFill>
                  <a:srgbClr val="00B0F0"/>
                </a:solidFill>
                <a:latin typeface="Source Sans Pro" panose="020B0503030403020204" pitchFamily="34" charset="0"/>
                <a:ea typeface="Source Sans Pro" panose="020B0503030403020204" pitchFamily="34" charset="0"/>
              </a:rPr>
              <a:t>(Since 2016) </a:t>
            </a:r>
            <a:r>
              <a:rPr lang="en-US" sz="2400" b="1">
                <a:solidFill>
                  <a:srgbClr val="FF0000"/>
                </a:solidFill>
                <a:latin typeface="Source Sans Pro" panose="020B0503030403020204" pitchFamily="34" charset="0"/>
                <a:ea typeface="Source Sans Pro" panose="020B0503030403020204" pitchFamily="34" charset="0"/>
              </a:rPr>
              <a:t>	</a:t>
            </a:r>
            <a:endParaRPr lang="en-US">
              <a:solidFill>
                <a:srgbClr val="FF0000"/>
              </a:solidFill>
            </a:endParaRPr>
          </a:p>
        </p:txBody>
      </p:sp>
      <p:pic>
        <p:nvPicPr>
          <p:cNvPr id="4" name="Picture 4" descr="A close up of a sign&#10;&#10;Description automatically generated">
            <a:extLst>
              <a:ext uri="{FF2B5EF4-FFF2-40B4-BE49-F238E27FC236}">
                <a16:creationId xmlns:a16="http://schemas.microsoft.com/office/drawing/2014/main" id="{F5BFD4E9-D89A-4746-BCA4-22ED7065E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1648" y="272428"/>
            <a:ext cx="614756" cy="621652"/>
          </a:xfrm>
          <a:prstGeom prst="rect">
            <a:avLst/>
          </a:prstGeom>
        </p:spPr>
      </p:pic>
      <p:grpSp>
        <p:nvGrpSpPr>
          <p:cNvPr id="15" name="Group 14">
            <a:extLst>
              <a:ext uri="{FF2B5EF4-FFF2-40B4-BE49-F238E27FC236}">
                <a16:creationId xmlns:a16="http://schemas.microsoft.com/office/drawing/2014/main" id="{2C4E1101-A7CC-480F-9634-A26B53B2B05D}"/>
              </a:ext>
            </a:extLst>
          </p:cNvPr>
          <p:cNvGrpSpPr/>
          <p:nvPr/>
        </p:nvGrpSpPr>
        <p:grpSpPr>
          <a:xfrm>
            <a:off x="2191819" y="1472441"/>
            <a:ext cx="8584476" cy="4786674"/>
            <a:chOff x="2601247" y="1572967"/>
            <a:chExt cx="8584476" cy="4786674"/>
          </a:xfrm>
        </p:grpSpPr>
        <p:sp>
          <p:nvSpPr>
            <p:cNvPr id="31" name="TextBox 30">
              <a:extLst>
                <a:ext uri="{FF2B5EF4-FFF2-40B4-BE49-F238E27FC236}">
                  <a16:creationId xmlns:a16="http://schemas.microsoft.com/office/drawing/2014/main" id="{AA18866B-7FDE-4DD2-A83B-DD92D963E7DF}"/>
                </a:ext>
              </a:extLst>
            </p:cNvPr>
            <p:cNvSpPr txBox="1"/>
            <p:nvPr/>
          </p:nvSpPr>
          <p:spPr>
            <a:xfrm>
              <a:off x="6830231" y="1592684"/>
              <a:ext cx="3708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mn-cs"/>
                </a:rPr>
                <a:t>Total Funds Mobilized	</a:t>
              </a:r>
            </a:p>
          </p:txBody>
        </p:sp>
        <p:cxnSp>
          <p:nvCxnSpPr>
            <p:cNvPr id="42" name="Straight Connector 41">
              <a:extLst>
                <a:ext uri="{FF2B5EF4-FFF2-40B4-BE49-F238E27FC236}">
                  <a16:creationId xmlns:a16="http://schemas.microsoft.com/office/drawing/2014/main" id="{78E4F8D9-6AF2-45F8-9760-DDB497687091}"/>
                </a:ext>
              </a:extLst>
            </p:cNvPr>
            <p:cNvCxnSpPr>
              <a:cxnSpLocks/>
            </p:cNvCxnSpPr>
            <p:nvPr/>
          </p:nvCxnSpPr>
          <p:spPr>
            <a:xfrm>
              <a:off x="6301643" y="1601046"/>
              <a:ext cx="0" cy="4758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C604D7D2-4A22-4003-8641-C673891E8E4A}"/>
                </a:ext>
              </a:extLst>
            </p:cNvPr>
            <p:cNvGrpSpPr/>
            <p:nvPr/>
          </p:nvGrpSpPr>
          <p:grpSpPr>
            <a:xfrm>
              <a:off x="2727472" y="3040544"/>
              <a:ext cx="7597143" cy="2742277"/>
              <a:chOff x="451688" y="1460178"/>
              <a:chExt cx="7536672" cy="2742277"/>
            </a:xfrm>
          </p:grpSpPr>
          <p:sp>
            <p:nvSpPr>
              <p:cNvPr id="50" name="TextBox 49">
                <a:extLst>
                  <a:ext uri="{FF2B5EF4-FFF2-40B4-BE49-F238E27FC236}">
                    <a16:creationId xmlns:a16="http://schemas.microsoft.com/office/drawing/2014/main" id="{7FA592CA-3BA9-4B73-86C8-FE0ACCE1CF5F}"/>
                  </a:ext>
                </a:extLst>
              </p:cNvPr>
              <p:cNvSpPr txBox="1"/>
              <p:nvPr/>
            </p:nvSpPr>
            <p:spPr>
              <a:xfrm>
                <a:off x="1123566" y="1460178"/>
                <a:ext cx="236766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Source Sans Pro SemiBold"/>
                    <a:ea typeface="Source Sans Pro SemiBold" panose="020B0603030403020204" pitchFamily="34" charset="0"/>
                    <a:cs typeface="+mn-cs"/>
                  </a:rPr>
                  <a:t>Approved grants</a:t>
                </a:r>
                <a:endParaRPr kumimoji="0" lang="en-CA" sz="1800" b="1" i="0" u="none" strike="noStrike" kern="120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51" name="TextBox 50">
                <a:extLst>
                  <a:ext uri="{FF2B5EF4-FFF2-40B4-BE49-F238E27FC236}">
                    <a16:creationId xmlns:a16="http://schemas.microsoft.com/office/drawing/2014/main" id="{4B8FC27E-A02E-442F-B846-4CDB0BAE305D}"/>
                  </a:ext>
                </a:extLst>
              </p:cNvPr>
              <p:cNvSpPr txBox="1"/>
              <p:nvPr/>
            </p:nvSpPr>
            <p:spPr>
              <a:xfrm>
                <a:off x="1587749" y="1870276"/>
                <a:ext cx="169162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mn-cs"/>
                  </a:rPr>
                  <a:t>583</a:t>
                </a:r>
                <a:endParaRPr kumimoji="0" lang="en-US" sz="32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mn-cs"/>
                </a:endParaRPr>
              </a:p>
            </p:txBody>
          </p:sp>
          <p:sp>
            <p:nvSpPr>
              <p:cNvPr id="52" name="TextBox 51">
                <a:extLst>
                  <a:ext uri="{FF2B5EF4-FFF2-40B4-BE49-F238E27FC236}">
                    <a16:creationId xmlns:a16="http://schemas.microsoft.com/office/drawing/2014/main" id="{659FACA4-B41C-49DC-8F62-0E835652F4C1}"/>
                  </a:ext>
                </a:extLst>
              </p:cNvPr>
              <p:cNvSpPr txBox="1"/>
              <p:nvPr/>
            </p:nvSpPr>
            <p:spPr>
              <a:xfrm>
                <a:off x="451688" y="3067536"/>
                <a:ext cx="314572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Source Sans Pro SemiBold"/>
                    <a:ea typeface="Source Sans Pro SemiBold" panose="020B0603030403020204" pitchFamily="34" charset="0"/>
                    <a:cs typeface="+mn-cs"/>
                  </a:rPr>
                  <a:t>First-time UN-funded CSOs</a:t>
                </a:r>
              </a:p>
            </p:txBody>
          </p:sp>
          <p:sp>
            <p:nvSpPr>
              <p:cNvPr id="53" name="TextBox 52">
                <a:extLst>
                  <a:ext uri="{FF2B5EF4-FFF2-40B4-BE49-F238E27FC236}">
                    <a16:creationId xmlns:a16="http://schemas.microsoft.com/office/drawing/2014/main" id="{AC26A0AF-A0EE-42F7-82DF-C1439003BD97}"/>
                  </a:ext>
                </a:extLst>
              </p:cNvPr>
              <p:cNvSpPr txBox="1"/>
              <p:nvPr/>
            </p:nvSpPr>
            <p:spPr>
              <a:xfrm>
                <a:off x="1311732" y="3494569"/>
                <a:ext cx="1996144"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Calibri"/>
                  </a:rPr>
                  <a:t>44.7%</a:t>
                </a:r>
              </a:p>
            </p:txBody>
          </p:sp>
          <p:cxnSp>
            <p:nvCxnSpPr>
              <p:cNvPr id="54" name="Straight Connector 53">
                <a:extLst>
                  <a:ext uri="{FF2B5EF4-FFF2-40B4-BE49-F238E27FC236}">
                    <a16:creationId xmlns:a16="http://schemas.microsoft.com/office/drawing/2014/main" id="{9BE93451-127E-4FCF-B616-0B51B5CF8EAB}"/>
                  </a:ext>
                </a:extLst>
              </p:cNvPr>
              <p:cNvCxnSpPr>
                <a:cxnSpLocks/>
              </p:cNvCxnSpPr>
              <p:nvPr/>
            </p:nvCxnSpPr>
            <p:spPr>
              <a:xfrm>
                <a:off x="499018" y="2805139"/>
                <a:ext cx="74893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21ED7909-6F12-4BF7-B603-902C383BF1A6}"/>
                </a:ext>
              </a:extLst>
            </p:cNvPr>
            <p:cNvSpPr txBox="1"/>
            <p:nvPr/>
          </p:nvSpPr>
          <p:spPr>
            <a:xfrm>
              <a:off x="3667655" y="2006574"/>
              <a:ext cx="1290605"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Calibri"/>
                </a:rPr>
                <a:t>42</a:t>
              </a:r>
            </a:p>
          </p:txBody>
        </p:sp>
        <p:sp>
          <p:nvSpPr>
            <p:cNvPr id="70" name="TextBox 69">
              <a:extLst>
                <a:ext uri="{FF2B5EF4-FFF2-40B4-BE49-F238E27FC236}">
                  <a16:creationId xmlns:a16="http://schemas.microsoft.com/office/drawing/2014/main" id="{C63A873B-65B3-4533-8346-B89EB82B2B47}"/>
                </a:ext>
              </a:extLst>
            </p:cNvPr>
            <p:cNvSpPr txBox="1"/>
            <p:nvPr/>
          </p:nvSpPr>
          <p:spPr>
            <a:xfrm>
              <a:off x="6783642" y="4628659"/>
              <a:ext cx="4402081" cy="8925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Source Sans Pro SemiBold" panose="020B0603030403020204" pitchFamily="34" charset="0"/>
                  <a:cs typeface="+mn-cs"/>
                </a:rPr>
                <a:t>Direct Beneficiaries </a:t>
              </a:r>
              <a:r>
                <a:rPr kumimoji="0" lang="en-US" sz="1600" b="0" i="0" u="none" strike="noStrike" kern="1200" cap="none" spc="0" normalizeH="0" baseline="0" noProof="0" dirty="0">
                  <a:ln>
                    <a:noFill/>
                  </a:ln>
                  <a:solidFill>
                    <a:prstClr val="white"/>
                  </a:solidFill>
                  <a:effectLst/>
                  <a:uLnTx/>
                  <a:uFillTx/>
                  <a:latin typeface="Calibri" panose="020F0502020204030204"/>
                  <a:ea typeface="Source Sans Pro SemiBold" panose="020B0603030403020204" pitchFamily="34" charset="0"/>
                  <a:cs typeface="+mn-cs"/>
                </a:rPr>
                <a:t>(cumulative)</a:t>
              </a:r>
              <a:endParaRPr kumimoji="0" lang="en-US" sz="2000" b="0" i="0" u="none" strike="noStrike" kern="1200" cap="none" spc="0" normalizeH="0" baseline="0" noProof="0" dirty="0">
                <a:ln>
                  <a:noFill/>
                </a:ln>
                <a:solidFill>
                  <a:prstClr val="white"/>
                </a:solidFill>
                <a:effectLst/>
                <a:uLnTx/>
                <a:uFillTx/>
                <a:latin typeface="Calibri" panose="020F0502020204030204"/>
                <a:ea typeface="Source Sans Pro SemiBold" panose="020B06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rPr>
                <a:t>4.5 M</a:t>
              </a:r>
              <a:r>
                <a:rPr kumimoji="0" lang="en-US" sz="2800" b="1"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rPr>
                <a:t> </a:t>
              </a:r>
              <a:r>
                <a:rPr kumimoji="0" lang="en-US" sz="2400" b="0"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rPr>
                <a:t>(74% women &amp; girls)</a:t>
              </a:r>
              <a:endParaRPr kumimoji="0" lang="en-US" sz="2800" b="0"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endParaRPr>
            </a:p>
          </p:txBody>
        </p:sp>
        <p:sp>
          <p:nvSpPr>
            <p:cNvPr id="72" name="TextBox 71">
              <a:extLst>
                <a:ext uri="{FF2B5EF4-FFF2-40B4-BE49-F238E27FC236}">
                  <a16:creationId xmlns:a16="http://schemas.microsoft.com/office/drawing/2014/main" id="{6C7DC483-C069-4A68-9EEE-87385EFC86F6}"/>
                </a:ext>
              </a:extLst>
            </p:cNvPr>
            <p:cNvSpPr txBox="1"/>
            <p:nvPr/>
          </p:nvSpPr>
          <p:spPr>
            <a:xfrm>
              <a:off x="6800078" y="5467089"/>
              <a:ext cx="4147431"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Source Sans Pro SemiBold" panose="020B0603030403020204" pitchFamily="34" charset="0"/>
                  <a:cs typeface="+mn-cs"/>
                </a:rPr>
                <a:t>Indirect Beneficiaries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rPr>
                <a:t>31 M</a:t>
              </a:r>
              <a:endParaRPr kumimoji="0" lang="en-US" sz="2000" b="1" i="0" u="none" strike="noStrike" kern="1200" cap="none" spc="0" normalizeH="0" baseline="0" noProof="0" dirty="0">
                <a:ln>
                  <a:noFill/>
                </a:ln>
                <a:solidFill>
                  <a:srgbClr val="CE0862"/>
                </a:solidFill>
                <a:effectLst/>
                <a:uLnTx/>
                <a:uFillTx/>
                <a:latin typeface="Calibri" panose="020F0502020204030204"/>
                <a:ea typeface="Source Sans Pro SemiBold" panose="020B0603030403020204" pitchFamily="34" charset="0"/>
                <a:cs typeface="+mn-cs"/>
              </a:endParaRPr>
            </a:p>
          </p:txBody>
        </p:sp>
        <p:sp>
          <p:nvSpPr>
            <p:cNvPr id="37" name="TextBox 36">
              <a:extLst>
                <a:ext uri="{FF2B5EF4-FFF2-40B4-BE49-F238E27FC236}">
                  <a16:creationId xmlns:a16="http://schemas.microsoft.com/office/drawing/2014/main" id="{7214971C-7C88-4E63-B2AA-AD97C190EF17}"/>
                </a:ext>
              </a:extLst>
            </p:cNvPr>
            <p:cNvSpPr txBox="1"/>
            <p:nvPr/>
          </p:nvSpPr>
          <p:spPr>
            <a:xfrm>
              <a:off x="6934340" y="1962720"/>
              <a:ext cx="349983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mn-cs"/>
                </a:rPr>
                <a:t>$ 149.9 million</a:t>
              </a:r>
              <a:endParaRPr kumimoji="0" lang="en-US" sz="32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mn-cs"/>
              </a:endParaRPr>
            </a:p>
          </p:txBody>
        </p:sp>
        <p:sp>
          <p:nvSpPr>
            <p:cNvPr id="38" name="TextBox 37">
              <a:extLst>
                <a:ext uri="{FF2B5EF4-FFF2-40B4-BE49-F238E27FC236}">
                  <a16:creationId xmlns:a16="http://schemas.microsoft.com/office/drawing/2014/main" id="{F25005DD-E011-4E2E-BC75-64362E0CA0DA}"/>
                </a:ext>
              </a:extLst>
            </p:cNvPr>
            <p:cNvSpPr txBox="1"/>
            <p:nvPr/>
          </p:nvSpPr>
          <p:spPr>
            <a:xfrm>
              <a:off x="2601247" y="1572967"/>
              <a:ext cx="376694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Source Sans Pro SemiBold"/>
                  <a:ea typeface="Source Sans Pro SemiBold" panose="020B0603030403020204" pitchFamily="34" charset="0"/>
                  <a:cs typeface="+mn-cs"/>
                </a:rPr>
                <a:t>Country/Multi-country Allocations</a:t>
              </a:r>
            </a:p>
          </p:txBody>
        </p:sp>
        <p:sp>
          <p:nvSpPr>
            <p:cNvPr id="39" name="TextBox 38">
              <a:extLst>
                <a:ext uri="{FF2B5EF4-FFF2-40B4-BE49-F238E27FC236}">
                  <a16:creationId xmlns:a16="http://schemas.microsoft.com/office/drawing/2014/main" id="{535D20C9-56E2-4DE1-A556-D49977237849}"/>
                </a:ext>
              </a:extLst>
            </p:cNvPr>
            <p:cNvSpPr txBox="1"/>
            <p:nvPr/>
          </p:nvSpPr>
          <p:spPr>
            <a:xfrm>
              <a:off x="7667827" y="3435944"/>
              <a:ext cx="129060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41E53"/>
                  </a:solidFill>
                  <a:effectLst/>
                  <a:uLnTx/>
                  <a:uFillTx/>
                  <a:latin typeface="Calibri" panose="020F0502020204030204"/>
                  <a:ea typeface="Source Sans Pro SemiBold" panose="020B0603030403020204" pitchFamily="34" charset="0"/>
                  <a:cs typeface="Calibri"/>
                </a:rPr>
                <a:t>1003</a:t>
              </a:r>
            </a:p>
          </p:txBody>
        </p:sp>
        <p:sp>
          <p:nvSpPr>
            <p:cNvPr id="40" name="TextBox 39">
              <a:extLst>
                <a:ext uri="{FF2B5EF4-FFF2-40B4-BE49-F238E27FC236}">
                  <a16:creationId xmlns:a16="http://schemas.microsoft.com/office/drawing/2014/main" id="{5DD2ED91-EFA9-4752-BC76-8119DD0775D7}"/>
                </a:ext>
              </a:extLst>
            </p:cNvPr>
            <p:cNvSpPr txBox="1"/>
            <p:nvPr/>
          </p:nvSpPr>
          <p:spPr>
            <a:xfrm>
              <a:off x="7363697" y="2959926"/>
              <a:ext cx="2153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mn-cs"/>
                </a:rPr>
                <a:t>CSOs Supported</a:t>
              </a:r>
            </a:p>
          </p:txBody>
        </p:sp>
        <p:cxnSp>
          <p:nvCxnSpPr>
            <p:cNvPr id="43" name="Straight Connector 42">
              <a:extLst>
                <a:ext uri="{FF2B5EF4-FFF2-40B4-BE49-F238E27FC236}">
                  <a16:creationId xmlns:a16="http://schemas.microsoft.com/office/drawing/2014/main" id="{71D40AEF-5BBC-4A96-A3FC-7C9EEF122A6D}"/>
                </a:ext>
              </a:extLst>
            </p:cNvPr>
            <p:cNvCxnSpPr>
              <a:cxnSpLocks/>
            </p:cNvCxnSpPr>
            <p:nvPr/>
          </p:nvCxnSpPr>
          <p:spPr>
            <a:xfrm>
              <a:off x="2775181" y="2802819"/>
              <a:ext cx="7456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033420A3-5B3A-407D-91D4-13BE1F7E42E3}"/>
              </a:ext>
            </a:extLst>
          </p:cNvPr>
          <p:cNvSpPr txBox="1"/>
          <p:nvPr/>
        </p:nvSpPr>
        <p:spPr>
          <a:xfrm>
            <a:off x="173621" y="6456371"/>
            <a:ext cx="2903336"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As of 14 Aug 2023</a:t>
            </a:r>
            <a:endParaRPr kumimoji="0" lang="en-CA"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08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92B4-8921-4973-9CB6-681E663A4318}"/>
              </a:ext>
            </a:extLst>
          </p:cNvPr>
          <p:cNvSpPr>
            <a:spLocks noGrp="1"/>
          </p:cNvSpPr>
          <p:nvPr>
            <p:ph type="title"/>
          </p:nvPr>
        </p:nvSpPr>
        <p:spPr>
          <a:xfrm>
            <a:off x="323842" y="141760"/>
            <a:ext cx="11650639" cy="1306738"/>
          </a:xfrm>
        </p:spPr>
        <p:txBody>
          <a:bodyPr>
            <a:normAutofit/>
          </a:bodyPr>
          <a:lstStyle/>
          <a:p>
            <a:r>
              <a:rPr lang="en-US" sz="3200" b="1" dirty="0">
                <a:solidFill>
                  <a:srgbClr val="099BDD"/>
                </a:solidFill>
                <a:latin typeface="Source Sans Pro SemiBold"/>
                <a:ea typeface="Source Sans Pro SemiBold"/>
              </a:rPr>
              <a:t>WPHF Global Learning Hub (L-HUB) </a:t>
            </a:r>
          </a:p>
        </p:txBody>
      </p:sp>
      <p:sp>
        <p:nvSpPr>
          <p:cNvPr id="7" name="TextBox 6">
            <a:extLst>
              <a:ext uri="{FF2B5EF4-FFF2-40B4-BE49-F238E27FC236}">
                <a16:creationId xmlns:a16="http://schemas.microsoft.com/office/drawing/2014/main" id="{6338C080-8B62-4D16-99F3-9B7357D52CB4}"/>
              </a:ext>
            </a:extLst>
          </p:cNvPr>
          <p:cNvSpPr txBox="1"/>
          <p:nvPr/>
        </p:nvSpPr>
        <p:spPr>
          <a:xfrm>
            <a:off x="0" y="939115"/>
            <a:ext cx="10208714" cy="400110"/>
          </a:xfrm>
          <a:prstGeom prst="rect">
            <a:avLst/>
          </a:prstGeom>
          <a:noFill/>
        </p:spPr>
        <p:txBody>
          <a:bodyPr wrap="square" lIns="91440" tIns="45720" rIns="91440" bIns="45720" anchor="t">
            <a:spAutoFit/>
          </a:bodyPr>
          <a:lstStyle/>
          <a:p>
            <a:pPr lvl="1" fontAlgn="base"/>
            <a:r>
              <a:rPr lang="en-US" sz="2000" b="1">
                <a:solidFill>
                  <a:srgbClr val="B41E53"/>
                </a:solidFill>
                <a:latin typeface="Source Sans Pro"/>
                <a:ea typeface="Source Sans Pro"/>
              </a:rPr>
              <a:t>Building Community, Capacity &amp; Knowledge Exchange for our Partners </a:t>
            </a:r>
            <a:endParaRPr lang="en-US" sz="2000" b="1">
              <a:solidFill>
                <a:srgbClr val="B41E53"/>
              </a:solidFill>
              <a:latin typeface="Source Sans Pro" panose="020B0503030403020204" pitchFamily="34" charset="0"/>
              <a:ea typeface="Source Sans Pro" panose="020B0503030403020204" pitchFamily="34" charset="0"/>
            </a:endParaRPr>
          </a:p>
        </p:txBody>
      </p:sp>
      <p:sp>
        <p:nvSpPr>
          <p:cNvPr id="11" name="Rectangle 10">
            <a:extLst>
              <a:ext uri="{FF2B5EF4-FFF2-40B4-BE49-F238E27FC236}">
                <a16:creationId xmlns:a16="http://schemas.microsoft.com/office/drawing/2014/main" id="{BA16B63A-9639-4E40-BDC1-A08B18A19979}"/>
              </a:ext>
            </a:extLst>
          </p:cNvPr>
          <p:cNvSpPr/>
          <p:nvPr/>
        </p:nvSpPr>
        <p:spPr>
          <a:xfrm>
            <a:off x="214535" y="1500499"/>
            <a:ext cx="7797940" cy="4708981"/>
          </a:xfrm>
          <a:prstGeom prst="rect">
            <a:avLst/>
          </a:prstGeom>
        </p:spPr>
        <p:txBody>
          <a:bodyPr wrap="square" lIns="91440" tIns="45720" rIns="91440" bIns="45720" anchor="t">
            <a:spAutoFit/>
          </a:bodyPr>
          <a:lstStyle/>
          <a:p>
            <a:pPr marL="742950" lvl="1" indent="-285750">
              <a:spcAft>
                <a:spcPts val="1200"/>
              </a:spcAft>
              <a:buClr>
                <a:schemeClr val="accent5"/>
              </a:buClr>
              <a:buFont typeface="Wingdings" panose="05000000000000000000" pitchFamily="2" charset="2"/>
              <a:buChar char="§"/>
            </a:pPr>
            <a:r>
              <a:rPr lang="en-US" dirty="0">
                <a:ea typeface="+mn-lt"/>
                <a:cs typeface="+mn-lt"/>
              </a:rPr>
              <a:t>In fulfillment of its mandate to serve as a global knowledge center for local civil society organizations (CSOs) working on the front lines of conflict and crises,</a:t>
            </a:r>
            <a:r>
              <a:rPr lang="en-US" dirty="0"/>
              <a:t> WPHF established its </a:t>
            </a:r>
            <a:r>
              <a:rPr lang="en-US" dirty="0">
                <a:solidFill>
                  <a:srgbClr val="00B0F0"/>
                </a:solidFill>
                <a:ea typeface="+mn-lt"/>
                <a:cs typeface="+mn-lt"/>
              </a:rPr>
              <a:t>Global Learning Hub (L-HUB)</a:t>
            </a:r>
            <a:r>
              <a:rPr lang="en-US" dirty="0">
                <a:solidFill>
                  <a:srgbClr val="00B0F0"/>
                </a:solidFill>
              </a:rPr>
              <a:t> </a:t>
            </a:r>
            <a:r>
              <a:rPr lang="en-US" dirty="0"/>
              <a:t>to enable CSO partners from across the world to connect, strengthen their networks, share best practices, and develop their skills and capacity.</a:t>
            </a:r>
            <a:endParaRPr lang="en-US" dirty="0">
              <a:solidFill>
                <a:srgbClr val="009FE4"/>
              </a:solidFill>
              <a:ea typeface="+mn-lt"/>
              <a:cs typeface="+mn-lt"/>
            </a:endParaRPr>
          </a:p>
          <a:p>
            <a:pPr marL="742950" lvl="1" indent="-285750">
              <a:spcAft>
                <a:spcPts val="1200"/>
              </a:spcAft>
              <a:buClr>
                <a:schemeClr val="accent5"/>
              </a:buClr>
              <a:buFont typeface="Wingdings,Sans-Serif" panose="05000000000000000000" pitchFamily="2" charset="2"/>
              <a:buChar char="§"/>
            </a:pPr>
            <a:r>
              <a:rPr lang="en-US" dirty="0">
                <a:ea typeface="+mn-lt"/>
                <a:cs typeface="+mn-lt"/>
              </a:rPr>
              <a:t>The L-HUB constitutes the </a:t>
            </a:r>
            <a:r>
              <a:rPr lang="en-US" dirty="0">
                <a:solidFill>
                  <a:srgbClr val="00B0F0"/>
                </a:solidFill>
                <a:ea typeface="+mn-lt"/>
                <a:cs typeface="+mn-lt"/>
              </a:rPr>
              <a:t>Capacity Building Programme, </a:t>
            </a:r>
            <a:r>
              <a:rPr lang="en-US" dirty="0">
                <a:ea typeface="+mn-lt"/>
                <a:cs typeface="+mn-lt"/>
              </a:rPr>
              <a:t>the</a:t>
            </a:r>
            <a:r>
              <a:rPr lang="en-US" dirty="0">
                <a:solidFill>
                  <a:schemeClr val="accent2"/>
                </a:solidFill>
                <a:ea typeface="+mn-lt"/>
                <a:cs typeface="+mn-lt"/>
              </a:rPr>
              <a:t> </a:t>
            </a:r>
            <a:r>
              <a:rPr lang="en-US" dirty="0">
                <a:solidFill>
                  <a:srgbClr val="00B0F0"/>
                </a:solidFill>
                <a:ea typeface="+mn-lt"/>
                <a:cs typeface="+mn-lt"/>
              </a:rPr>
              <a:t>Peer Exchange Series, </a:t>
            </a:r>
            <a:r>
              <a:rPr lang="en-US" dirty="0">
                <a:ea typeface="+mn-lt"/>
                <a:cs typeface="+mn-lt"/>
              </a:rPr>
              <a:t>the </a:t>
            </a:r>
            <a:r>
              <a:rPr lang="en-US" dirty="0">
                <a:solidFill>
                  <a:srgbClr val="00B0F0"/>
                </a:solidFill>
                <a:ea typeface="+mn-lt"/>
                <a:cs typeface="+mn-lt"/>
              </a:rPr>
              <a:t>Digital Platform, </a:t>
            </a:r>
            <a:r>
              <a:rPr lang="en-US" dirty="0">
                <a:ea typeface="+mn-lt"/>
                <a:cs typeface="+mn-lt"/>
              </a:rPr>
              <a:t>the</a:t>
            </a:r>
            <a:r>
              <a:rPr lang="en-US" dirty="0">
                <a:solidFill>
                  <a:srgbClr val="FF0000"/>
                </a:solidFill>
                <a:ea typeface="+mn-lt"/>
                <a:cs typeface="+mn-lt"/>
              </a:rPr>
              <a:t> </a:t>
            </a:r>
            <a:r>
              <a:rPr lang="en-US" dirty="0">
                <a:solidFill>
                  <a:srgbClr val="00B0F0"/>
                </a:solidFill>
                <a:ea typeface="+mn-lt"/>
                <a:cs typeface="+mn-lt"/>
              </a:rPr>
              <a:t>Facebook Group </a:t>
            </a:r>
            <a:r>
              <a:rPr lang="en-US" dirty="0">
                <a:ea typeface="+mn-lt"/>
                <a:cs typeface="+mn-lt"/>
              </a:rPr>
              <a:t>and</a:t>
            </a:r>
            <a:r>
              <a:rPr lang="en-US" dirty="0">
                <a:solidFill>
                  <a:schemeClr val="accent2"/>
                </a:solidFill>
                <a:ea typeface="+mn-lt"/>
                <a:cs typeface="+mn-lt"/>
              </a:rPr>
              <a:t> </a:t>
            </a:r>
            <a:r>
              <a:rPr lang="en-US" dirty="0">
                <a:solidFill>
                  <a:srgbClr val="00B0F0"/>
                </a:solidFill>
                <a:ea typeface="+mn-lt"/>
                <a:cs typeface="+mn-lt"/>
              </a:rPr>
              <a:t>email monthly updates</a:t>
            </a:r>
            <a:r>
              <a:rPr lang="en-US" dirty="0">
                <a:ea typeface="+mn-lt"/>
                <a:cs typeface="+mn-lt"/>
              </a:rPr>
              <a:t>.</a:t>
            </a:r>
            <a:r>
              <a:rPr lang="en-US" dirty="0">
                <a:solidFill>
                  <a:schemeClr val="accent2"/>
                </a:solidFill>
                <a:ea typeface="+mn-lt"/>
                <a:cs typeface="+mn-lt"/>
              </a:rPr>
              <a:t> </a:t>
            </a:r>
          </a:p>
          <a:p>
            <a:pPr marL="742950" lvl="1" indent="-285750">
              <a:spcAft>
                <a:spcPts val="1200"/>
              </a:spcAft>
              <a:buClr>
                <a:schemeClr val="accent5"/>
              </a:buClr>
              <a:buFont typeface="Wingdings,Sans-Serif" panose="05000000000000000000" pitchFamily="2" charset="2"/>
              <a:buChar char="§"/>
            </a:pPr>
            <a:r>
              <a:rPr lang="en-US" dirty="0">
                <a:ea typeface="+mn-lt"/>
                <a:cs typeface="+mn-lt"/>
              </a:rPr>
              <a:t>To date, the L-HUB has engaged over</a:t>
            </a:r>
            <a:r>
              <a:rPr lang="en-US" dirty="0">
                <a:solidFill>
                  <a:srgbClr val="00B0F0"/>
                </a:solidFill>
                <a:ea typeface="+mn-lt"/>
                <a:cs typeface="+mn-lt"/>
              </a:rPr>
              <a:t> 260 unique civil society organizations </a:t>
            </a:r>
            <a:r>
              <a:rPr lang="en-US" dirty="0">
                <a:ea typeface="+mn-lt"/>
                <a:cs typeface="+mn-lt"/>
              </a:rPr>
              <a:t>and </a:t>
            </a:r>
            <a:r>
              <a:rPr lang="en-US" dirty="0">
                <a:solidFill>
                  <a:srgbClr val="00B0F0"/>
                </a:solidFill>
                <a:ea typeface="+mn-lt"/>
                <a:cs typeface="+mn-lt"/>
              </a:rPr>
              <a:t>86.1% of CSOs reported using new knowledge and skills </a:t>
            </a:r>
            <a:r>
              <a:rPr lang="en-US" dirty="0">
                <a:solidFill>
                  <a:srgbClr val="002D41"/>
                </a:solidFill>
                <a:ea typeface="+mn-lt"/>
                <a:cs typeface="+mn-lt"/>
              </a:rPr>
              <a:t>from WPHF capacity building programme.</a:t>
            </a:r>
            <a:endParaRPr lang="en-US" dirty="0"/>
          </a:p>
          <a:p>
            <a:pPr marL="742950" lvl="1" indent="-285750">
              <a:spcAft>
                <a:spcPts val="1200"/>
              </a:spcAft>
              <a:buClr>
                <a:schemeClr val="accent5"/>
              </a:buClr>
              <a:buFont typeface="Wingdings" panose="05000000000000000000" pitchFamily="2" charset="2"/>
              <a:buChar char="§"/>
            </a:pPr>
            <a:r>
              <a:rPr lang="en-US" dirty="0">
                <a:ea typeface="+mn-lt"/>
                <a:cs typeface="+mn-lt"/>
              </a:rPr>
              <a:t> The L-HUB has expanded to include the </a:t>
            </a:r>
            <a:r>
              <a:rPr lang="en-US" dirty="0">
                <a:solidFill>
                  <a:srgbClr val="00B0F0"/>
                </a:solidFill>
                <a:ea typeface="+mn-lt"/>
                <a:cs typeface="+mn-lt"/>
              </a:rPr>
              <a:t>CSO Peer Learning Awards </a:t>
            </a:r>
            <a:r>
              <a:rPr lang="en-US" dirty="0">
                <a:ea typeface="+mn-lt"/>
                <a:cs typeface="+mn-lt"/>
              </a:rPr>
              <a:t>and the </a:t>
            </a:r>
            <a:r>
              <a:rPr lang="en-US" dirty="0">
                <a:solidFill>
                  <a:srgbClr val="00B0F0"/>
                </a:solidFill>
                <a:ea typeface="+mn-lt"/>
                <a:cs typeface="+mn-lt"/>
              </a:rPr>
              <a:t>Mentorship Scheme </a:t>
            </a:r>
            <a:r>
              <a:rPr lang="en-US" dirty="0">
                <a:ea typeface="+mn-lt"/>
                <a:cs typeface="+mn-lt"/>
              </a:rPr>
              <a:t>leveraging the expertise of Germany's Action Network on Forced Displacement to provide training, knowledge exchange and mentoring opportunities to CSOs.</a:t>
            </a:r>
          </a:p>
        </p:txBody>
      </p:sp>
      <p:pic>
        <p:nvPicPr>
          <p:cNvPr id="15" name="Picture 4">
            <a:extLst>
              <a:ext uri="{FF2B5EF4-FFF2-40B4-BE49-F238E27FC236}">
                <a16:creationId xmlns:a16="http://schemas.microsoft.com/office/drawing/2014/main" id="{675A32C0-131B-4640-A450-79F85D5496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129140" y="278124"/>
            <a:ext cx="739018" cy="739018"/>
          </a:xfrm>
          <a:prstGeom prst="rect">
            <a:avLst/>
          </a:prstGeom>
        </p:spPr>
      </p:pic>
      <p:pic>
        <p:nvPicPr>
          <p:cNvPr id="14" name="Picture 13">
            <a:hlinkClick r:id="rId4"/>
            <a:extLst>
              <a:ext uri="{FF2B5EF4-FFF2-40B4-BE49-F238E27FC236}">
                <a16:creationId xmlns:a16="http://schemas.microsoft.com/office/drawing/2014/main" id="{E34565BF-D446-45C5-A235-D52E22A0BA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1713" y="1500499"/>
            <a:ext cx="3872875" cy="1642533"/>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88302F53-A7BE-4AA0-8742-4463651BF64D}"/>
              </a:ext>
            </a:extLst>
          </p:cNvPr>
          <p:cNvPicPr>
            <a:picLocks noChangeAspect="1"/>
          </p:cNvPicPr>
          <p:nvPr/>
        </p:nvPicPr>
        <p:blipFill>
          <a:blip r:embed="rId6"/>
          <a:stretch>
            <a:fillRect/>
          </a:stretch>
        </p:blipFill>
        <p:spPr>
          <a:xfrm>
            <a:off x="8138711" y="3428580"/>
            <a:ext cx="3809999" cy="2378528"/>
          </a:xfrm>
          <a:prstGeom prst="rect">
            <a:avLst/>
          </a:prstGeom>
        </p:spPr>
      </p:pic>
    </p:spTree>
    <p:extLst>
      <p:ext uri="{BB962C8B-B14F-4D97-AF65-F5344CB8AC3E}">
        <p14:creationId xmlns:p14="http://schemas.microsoft.com/office/powerpoint/2010/main" val="386759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7D0B-E6A3-DC5D-A0A2-6A1D9EAA6C00}"/>
              </a:ext>
            </a:extLst>
          </p:cNvPr>
          <p:cNvSpPr>
            <a:spLocks noGrp="1"/>
          </p:cNvSpPr>
          <p:nvPr>
            <p:ph type="title"/>
          </p:nvPr>
        </p:nvSpPr>
        <p:spPr/>
        <p:txBody>
          <a:bodyPr/>
          <a:lstStyle/>
          <a:p>
            <a:r>
              <a:rPr lang="en-US" b="1" dirty="0">
                <a:solidFill>
                  <a:srgbClr val="00B0F0"/>
                </a:solidFill>
                <a:latin typeface="Source Sans Pro" panose="020B0503030403020204" pitchFamily="34" charset="0"/>
                <a:ea typeface="Source Sans Pro" panose="020B0503030403020204" pitchFamily="34" charset="0"/>
              </a:rPr>
              <a:t>WPHF in Uganda</a:t>
            </a:r>
          </a:p>
        </p:txBody>
      </p:sp>
      <p:sp>
        <p:nvSpPr>
          <p:cNvPr id="3" name="TextBox 2">
            <a:extLst>
              <a:ext uri="{FF2B5EF4-FFF2-40B4-BE49-F238E27FC236}">
                <a16:creationId xmlns:a16="http://schemas.microsoft.com/office/drawing/2014/main" id="{1EED541C-6E88-71F1-F6C6-2BC66B2DF5C6}"/>
              </a:ext>
            </a:extLst>
          </p:cNvPr>
          <p:cNvSpPr txBox="1"/>
          <p:nvPr/>
        </p:nvSpPr>
        <p:spPr>
          <a:xfrm>
            <a:off x="955343" y="1787857"/>
            <a:ext cx="10398457"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Active in Uganda since 2020 with Calls for Proposals in 2019, 2020, and 2023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26 projects, supporting 46 local women’s rights/led civil society organizations through a total of 3,478,581 (including COVID-19 Emergency Response Window &amp; excluding CfP3)</a:t>
            </a:r>
          </a:p>
          <a:p>
            <a:endParaRPr lang="en-US" dirty="0"/>
          </a:p>
        </p:txBody>
      </p:sp>
    </p:spTree>
    <p:extLst>
      <p:ext uri="{BB962C8B-B14F-4D97-AF65-F5344CB8AC3E}">
        <p14:creationId xmlns:p14="http://schemas.microsoft.com/office/powerpoint/2010/main" val="1248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7683-3C7E-4123-B361-F336E9EEDB6C}"/>
              </a:ext>
            </a:extLst>
          </p:cNvPr>
          <p:cNvSpPr>
            <a:spLocks noGrp="1"/>
          </p:cNvSpPr>
          <p:nvPr>
            <p:ph type="ctrTitle"/>
          </p:nvPr>
        </p:nvSpPr>
        <p:spPr>
          <a:xfrm>
            <a:off x="6557554" y="914400"/>
            <a:ext cx="5722617" cy="2613628"/>
          </a:xfrm>
        </p:spPr>
        <p:txBody>
          <a:bodyPr anchor="b">
            <a:normAutofit/>
          </a:bodyPr>
          <a:lstStyle/>
          <a:p>
            <a:r>
              <a:rPr lang="en-GB" sz="4000" dirty="0">
                <a:latin typeface="Source Sans Pro" panose="020B0503030403020204" pitchFamily="34" charset="0"/>
                <a:ea typeface="Source Sans Pro" panose="020B0503030403020204" pitchFamily="34" charset="0"/>
              </a:rPr>
              <a:t>Open Call for Proposals </a:t>
            </a:r>
          </a:p>
        </p:txBody>
      </p:sp>
      <p:sp>
        <p:nvSpPr>
          <p:cNvPr id="3" name="Subtitle 2">
            <a:extLst>
              <a:ext uri="{FF2B5EF4-FFF2-40B4-BE49-F238E27FC236}">
                <a16:creationId xmlns:a16="http://schemas.microsoft.com/office/drawing/2014/main" id="{5DB8A53C-AD9C-48EF-A458-9E13B65CDAEC}"/>
              </a:ext>
            </a:extLst>
          </p:cNvPr>
          <p:cNvSpPr>
            <a:spLocks noGrp="1"/>
          </p:cNvSpPr>
          <p:nvPr>
            <p:ph type="subTitle" idx="1"/>
          </p:nvPr>
        </p:nvSpPr>
        <p:spPr>
          <a:xfrm>
            <a:off x="7776886" y="3683873"/>
            <a:ext cx="3754894" cy="801623"/>
          </a:xfrm>
        </p:spPr>
        <p:txBody>
          <a:bodyPr anchor="t">
            <a:normAutofit/>
          </a:bodyPr>
          <a:lstStyle/>
          <a:p>
            <a:pPr algn="l"/>
            <a:r>
              <a:rPr lang="en-GB" sz="2000" dirty="0">
                <a:latin typeface="Source Sans Pro" panose="020B0503030403020204" pitchFamily="34" charset="0"/>
                <a:ea typeface="Source Sans Pro" panose="020B0503030403020204" pitchFamily="34" charset="0"/>
              </a:rPr>
              <a:t>4</a:t>
            </a:r>
            <a:r>
              <a:rPr lang="en-GB" sz="2000" baseline="30000" dirty="0">
                <a:latin typeface="Source Sans Pro" panose="020B0503030403020204" pitchFamily="34" charset="0"/>
                <a:ea typeface="Source Sans Pro" panose="020B0503030403020204" pitchFamily="34" charset="0"/>
              </a:rPr>
              <a:t>th</a:t>
            </a:r>
            <a:r>
              <a:rPr lang="en-GB" sz="2000" dirty="0">
                <a:latin typeface="Source Sans Pro" panose="020B0503030403020204" pitchFamily="34" charset="0"/>
                <a:ea typeface="Source Sans Pro" panose="020B0503030403020204" pitchFamily="34" charset="0"/>
              </a:rPr>
              <a:t> September – 2</a:t>
            </a:r>
            <a:r>
              <a:rPr lang="en-GB" sz="2000" baseline="30000" dirty="0">
                <a:latin typeface="Source Sans Pro" panose="020B0503030403020204" pitchFamily="34" charset="0"/>
                <a:ea typeface="Source Sans Pro" panose="020B0503030403020204" pitchFamily="34" charset="0"/>
              </a:rPr>
              <a:t>nd</a:t>
            </a:r>
            <a:r>
              <a:rPr lang="en-GB" sz="2000" dirty="0">
                <a:latin typeface="Source Sans Pro" panose="020B0503030403020204" pitchFamily="34" charset="0"/>
                <a:ea typeface="Source Sans Pro" panose="020B0503030403020204" pitchFamily="34" charset="0"/>
              </a:rPr>
              <a:t> October 2023</a:t>
            </a:r>
          </a:p>
        </p:txBody>
      </p:sp>
      <p:pic>
        <p:nvPicPr>
          <p:cNvPr id="5" name="Picture 4" descr="A picture containing outdoor, tree, water&#10;&#10;Description automatically generated">
            <a:extLst>
              <a:ext uri="{FF2B5EF4-FFF2-40B4-BE49-F238E27FC236}">
                <a16:creationId xmlns:a16="http://schemas.microsoft.com/office/drawing/2014/main" id="{763A8E0F-59D9-4097-940D-6680E1F08AD1}"/>
              </a:ext>
            </a:extLst>
          </p:cNvPr>
          <p:cNvPicPr>
            <a:picLocks noChangeAspect="1"/>
          </p:cNvPicPr>
          <p:nvPr/>
        </p:nvPicPr>
        <p:blipFill rotWithShape="1">
          <a:blip r:embed="rId2">
            <a:extLst>
              <a:ext uri="{28A0092B-C50C-407E-A947-70E740481C1C}">
                <a14:useLocalDpi xmlns:a14="http://schemas.microsoft.com/office/drawing/2010/main" val="0"/>
              </a:ext>
            </a:extLst>
          </a:blip>
          <a:srcRect l="18743" r="12847" b="-1"/>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8" name="Content Placeholder 10" descr="Text&#10;&#10;Description automatically generated">
            <a:extLst>
              <a:ext uri="{FF2B5EF4-FFF2-40B4-BE49-F238E27FC236}">
                <a16:creationId xmlns:a16="http://schemas.microsoft.com/office/drawing/2014/main" id="{B959223B-1EE8-45C1-B683-F4C9E7D0F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9609" y="4628793"/>
            <a:ext cx="3632348" cy="801623"/>
          </a:xfrm>
          <a:prstGeom prst="rect">
            <a:avLst/>
          </a:prstGeom>
        </p:spPr>
      </p:pic>
      <p:pic>
        <p:nvPicPr>
          <p:cNvPr id="19" name="Picture 18">
            <a:extLst>
              <a:ext uri="{FF2B5EF4-FFF2-40B4-BE49-F238E27FC236}">
                <a16:creationId xmlns:a16="http://schemas.microsoft.com/office/drawing/2014/main" id="{B0D7DA7C-22B9-4335-B9D9-4EF42792C0FD}"/>
              </a:ext>
            </a:extLst>
          </p:cNvPr>
          <p:cNvPicPr/>
          <p:nvPr/>
        </p:nvPicPr>
        <p:blipFill rotWithShape="1">
          <a:blip r:embed="rId4">
            <a:extLst>
              <a:ext uri="{28A0092B-C50C-407E-A947-70E740481C1C}">
                <a14:useLocalDpi xmlns:a14="http://schemas.microsoft.com/office/drawing/2010/main" val="0"/>
              </a:ext>
            </a:extLst>
          </a:blip>
          <a:srcRect t="12578" b="15429"/>
          <a:stretch/>
        </p:blipFill>
        <p:spPr bwMode="auto">
          <a:xfrm>
            <a:off x="8890861" y="5717010"/>
            <a:ext cx="1728959" cy="857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2149691"/>
      </p:ext>
    </p:extLst>
  </p:cSld>
  <p:clrMapOvr>
    <a:masterClrMapping/>
  </p:clrMapOvr>
</p:sld>
</file>

<file path=ppt/theme/theme1.xml><?xml version="1.0" encoding="utf-8"?>
<a:theme xmlns:a="http://schemas.openxmlformats.org/drawingml/2006/main" name="Office Theme">
  <a:themeElements>
    <a:clrScheme name="Custom 3">
      <a:dk1>
        <a:srgbClr val="112845"/>
      </a:dk1>
      <a:lt1>
        <a:sysClr val="window" lastClr="FFFFFF"/>
      </a:lt1>
      <a:dk2>
        <a:srgbClr val="17365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2521</TotalTime>
  <Words>2711</Words>
  <Application>Microsoft Office PowerPoint</Application>
  <PresentationFormat>Widescreen</PresentationFormat>
  <Paragraphs>198</Paragraphs>
  <Slides>26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Courier New</vt:lpstr>
      <vt:lpstr>Source Sans Pro</vt:lpstr>
      <vt:lpstr>Source Sans Pro SemiBold</vt:lpstr>
      <vt:lpstr>Wingdings</vt:lpstr>
      <vt:lpstr>Wingdings,Sans-Serif</vt:lpstr>
      <vt:lpstr>Office Theme</vt:lpstr>
      <vt:lpstr>WPHF CfP information session for Ugandan organisations</vt:lpstr>
      <vt:lpstr>PowerPoint Presentation</vt:lpstr>
      <vt:lpstr>About WPHF</vt:lpstr>
      <vt:lpstr>WPHF Functions</vt:lpstr>
      <vt:lpstr>WPHF Governance</vt:lpstr>
      <vt:lpstr>WPHF Key Numbers (Since 2016)  </vt:lpstr>
      <vt:lpstr>WPHF Global Learning Hub (L-HUB) </vt:lpstr>
      <vt:lpstr>WPHF in Uganda</vt:lpstr>
      <vt:lpstr>Open Call for Proposals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Frequently Asked Questions (FAQ)</vt:lpstr>
      <vt:lpstr>Frequently Asked Questions (FAQ)</vt:lpstr>
      <vt:lpstr>Frequently Asked Questions (FAQ)</vt:lpstr>
      <vt:lpstr>Frequently Asked Questions (FAQ)</vt:lpstr>
      <vt:lpstr>Frequently Asked Questions (FAQ)</vt:lpstr>
      <vt:lpstr>Frequently Asked Questions (FAQ)</vt:lpstr>
      <vt:lpstr>Frequently Asked Questions (FAQ)</vt:lpstr>
      <vt:lpstr>Frequently Asked Questions (FAQ)</vt:lpstr>
      <vt:lpstr> Thank you!  @WPHFund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WPHF National Steering Committee meeting </dc:title>
  <dc:creator>Isabella Karvinen</dc:creator>
  <cp:lastModifiedBy>Anni Boiro</cp:lastModifiedBy>
  <cp:revision>3</cp:revision>
  <dcterms:created xsi:type="dcterms:W3CDTF">2023-01-13T08:49:06Z</dcterms:created>
  <dcterms:modified xsi:type="dcterms:W3CDTF">2023-09-15T13:41:44Z</dcterms:modified>
</cp:coreProperties>
</file>